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49" r:id="rId1"/>
  </p:sldMasterIdLst>
  <p:notesMasterIdLst>
    <p:notesMasterId r:id="rId17"/>
  </p:notesMasterIdLst>
  <p:handoutMasterIdLst>
    <p:handoutMasterId r:id="rId18"/>
  </p:handoutMasterIdLst>
  <p:sldIdLst>
    <p:sldId id="256" r:id="rId2"/>
    <p:sldId id="257" r:id="rId3"/>
    <p:sldId id="263" r:id="rId4"/>
    <p:sldId id="261" r:id="rId5"/>
    <p:sldId id="262" r:id="rId6"/>
    <p:sldId id="266" r:id="rId7"/>
    <p:sldId id="260" r:id="rId8"/>
    <p:sldId id="265" r:id="rId9"/>
    <p:sldId id="267" r:id="rId10"/>
    <p:sldId id="269" r:id="rId11"/>
    <p:sldId id="270" r:id="rId12"/>
    <p:sldId id="271" r:id="rId13"/>
    <p:sldId id="272" r:id="rId14"/>
    <p:sldId id="274" r:id="rId15"/>
    <p:sldId id="273" r:id="rId16"/>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0" autoAdjust="0"/>
  </p:normalViewPr>
  <p:slideViewPr>
    <p:cSldViewPr snapToGrid="0">
      <p:cViewPr varScale="1">
        <p:scale>
          <a:sx n="99" d="100"/>
          <a:sy n="99" d="100"/>
        </p:scale>
        <p:origin x="60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098"/>
          </a:xfrm>
          <a:prstGeom prst="rect">
            <a:avLst/>
          </a:prstGeom>
        </p:spPr>
        <p:txBody>
          <a:bodyPr vert="horz" lIns="93973" tIns="46986" rIns="93973" bIns="46986" rtlCol="0"/>
          <a:lstStyle>
            <a:lvl1pPr algn="r">
              <a:defRPr sz="1200"/>
            </a:lvl1pPr>
          </a:lstStyle>
          <a:p>
            <a:fld id="{6A2B5D78-25B3-49E6-9975-6A19DB77AD1C}" type="datetimeFigureOut">
              <a:rPr lang="en-US" smtClean="0"/>
              <a:t>4/8/2017</a:t>
            </a:fld>
            <a:endParaRPr lang="en-US"/>
          </a:p>
        </p:txBody>
      </p:sp>
      <p:sp>
        <p:nvSpPr>
          <p:cNvPr id="4" name="Footer Placeholder 3"/>
          <p:cNvSpPr>
            <a:spLocks noGrp="1"/>
          </p:cNvSpPr>
          <p:nvPr>
            <p:ph type="ftr" sz="quarter" idx="2"/>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70097"/>
          </a:xfrm>
          <a:prstGeom prst="rect">
            <a:avLst/>
          </a:prstGeom>
        </p:spPr>
        <p:txBody>
          <a:bodyPr vert="horz" lIns="93973" tIns="46986" rIns="93973" bIns="46986" rtlCol="0" anchor="b"/>
          <a:lstStyle>
            <a:lvl1pPr algn="r">
              <a:defRPr sz="1200"/>
            </a:lvl1pPr>
          </a:lstStyle>
          <a:p>
            <a:fld id="{8233D5CB-872B-489A-961C-C3159FB75F2E}" type="slidenum">
              <a:rPr lang="en-US" smtClean="0"/>
              <a:t>‹#›</a:t>
            </a:fld>
            <a:endParaRPr lang="en-US"/>
          </a:p>
        </p:txBody>
      </p:sp>
    </p:spTree>
    <p:extLst>
      <p:ext uri="{BB962C8B-B14F-4D97-AF65-F5344CB8AC3E}">
        <p14:creationId xmlns:p14="http://schemas.microsoft.com/office/powerpoint/2010/main" val="2313159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6883A0E9-7280-4FF9-BCB6-0A61739DAB95}" type="datetimeFigureOut">
              <a:rPr lang="en-US" smtClean="0"/>
              <a:t>4/8/2017</a:t>
            </a:fld>
            <a:endParaRPr lang="en-US"/>
          </a:p>
        </p:txBody>
      </p:sp>
      <p:sp>
        <p:nvSpPr>
          <p:cNvPr id="4" name="Slide Image Placeholder 3"/>
          <p:cNvSpPr>
            <a:spLocks noGrp="1" noRot="1" noChangeAspect="1"/>
          </p:cNvSpPr>
          <p:nvPr>
            <p:ph type="sldImg" idx="2"/>
          </p:nvPr>
        </p:nvSpPr>
        <p:spPr>
          <a:xfrm>
            <a:off x="1430338" y="1171575"/>
            <a:ext cx="4216400"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6C7C5960-0630-4721-A699-0C7F3510BAF8}" type="slidenum">
              <a:rPr lang="en-US" smtClean="0"/>
              <a:t>‹#›</a:t>
            </a:fld>
            <a:endParaRPr lang="en-US"/>
          </a:p>
        </p:txBody>
      </p:sp>
    </p:spTree>
    <p:extLst>
      <p:ext uri="{BB962C8B-B14F-4D97-AF65-F5344CB8AC3E}">
        <p14:creationId xmlns:p14="http://schemas.microsoft.com/office/powerpoint/2010/main" val="273134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71575"/>
            <a:ext cx="421640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5960-0630-4721-A699-0C7F3510BAF8}" type="slidenum">
              <a:rPr lang="en-US" smtClean="0"/>
              <a:t>3</a:t>
            </a:fld>
            <a:endParaRPr lang="en-US"/>
          </a:p>
        </p:txBody>
      </p:sp>
    </p:spTree>
    <p:extLst>
      <p:ext uri="{BB962C8B-B14F-4D97-AF65-F5344CB8AC3E}">
        <p14:creationId xmlns:p14="http://schemas.microsoft.com/office/powerpoint/2010/main" val="234199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71575"/>
            <a:ext cx="4216400" cy="3162300"/>
          </a:xfrm>
        </p:spPr>
      </p:sp>
      <p:sp>
        <p:nvSpPr>
          <p:cNvPr id="3" name="Notes Placeholder 2"/>
          <p:cNvSpPr>
            <a:spLocks noGrp="1"/>
          </p:cNvSpPr>
          <p:nvPr>
            <p:ph type="body" idx="1"/>
          </p:nvPr>
        </p:nvSpPr>
        <p:spPr/>
        <p:txBody>
          <a:bodyPr/>
          <a:lstStyle/>
          <a:p>
            <a:r>
              <a:rPr lang="en-US" dirty="0"/>
              <a:t>Charles G(</a:t>
            </a:r>
            <a:r>
              <a:rPr lang="en-US" dirty="0" err="1"/>
              <a:t>ustavos</a:t>
            </a:r>
            <a:r>
              <a:rPr lang="en-US" dirty="0"/>
              <a:t>) Busch – dropped the C for his patents</a:t>
            </a:r>
          </a:p>
          <a:p>
            <a:endParaRPr lang="en-US" dirty="0"/>
          </a:p>
          <a:p>
            <a:r>
              <a:rPr lang="en-US" dirty="0"/>
              <a:t>parlor scopes</a:t>
            </a:r>
          </a:p>
          <a:p>
            <a:endParaRPr lang="en-US" dirty="0"/>
          </a:p>
          <a:p>
            <a:r>
              <a:rPr lang="en-US" dirty="0"/>
              <a:t>Made over 5000 scopes</a:t>
            </a:r>
          </a:p>
          <a:p>
            <a:endParaRPr lang="en-US" dirty="0"/>
          </a:p>
          <a:p>
            <a:r>
              <a:rPr lang="en-US" dirty="0"/>
              <a:t>Originally sold for $2, today 2-4 K</a:t>
            </a:r>
          </a:p>
          <a:p>
            <a:endParaRPr lang="en-US" dirty="0"/>
          </a:p>
          <a:p>
            <a:r>
              <a:rPr lang="en-US" dirty="0"/>
              <a:t>Scopes typically held 35 objects of which 1/3</a:t>
            </a:r>
            <a:r>
              <a:rPr lang="en-US" baseline="30000" dirty="0"/>
              <a:t>rd</a:t>
            </a:r>
            <a:r>
              <a:rPr lang="en-US" dirty="0"/>
              <a:t> were liquid filled</a:t>
            </a:r>
          </a:p>
          <a:p>
            <a:endParaRPr lang="en-US" dirty="0"/>
          </a:p>
          <a:p>
            <a:r>
              <a:rPr lang="en-US" dirty="0"/>
              <a:t>While given credit for liquid filled objects, Brewster in 1819 mentions “differently moving fluids enclosed and moving in small vessels of glass will make the finest transparent objects for the kaleidoscope”. Which is why these objects can be found in early European scopes.</a:t>
            </a:r>
          </a:p>
          <a:p>
            <a:endParaRPr lang="en-US" dirty="0"/>
          </a:p>
        </p:txBody>
      </p:sp>
      <p:sp>
        <p:nvSpPr>
          <p:cNvPr id="4" name="Slide Number Placeholder 3"/>
          <p:cNvSpPr>
            <a:spLocks noGrp="1"/>
          </p:cNvSpPr>
          <p:nvPr>
            <p:ph type="sldNum" sz="quarter" idx="10"/>
          </p:nvPr>
        </p:nvSpPr>
        <p:spPr/>
        <p:txBody>
          <a:bodyPr/>
          <a:lstStyle/>
          <a:p>
            <a:fld id="{6C7C5960-0630-4721-A699-0C7F3510BAF8}" type="slidenum">
              <a:rPr lang="en-US" smtClean="0"/>
              <a:t>4</a:t>
            </a:fld>
            <a:endParaRPr lang="en-US"/>
          </a:p>
        </p:txBody>
      </p:sp>
    </p:spTree>
    <p:extLst>
      <p:ext uri="{BB962C8B-B14F-4D97-AF65-F5344CB8AC3E}">
        <p14:creationId xmlns:p14="http://schemas.microsoft.com/office/powerpoint/2010/main" val="390834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71575"/>
            <a:ext cx="4216400" cy="3162300"/>
          </a:xfrm>
        </p:spPr>
      </p:sp>
      <p:sp>
        <p:nvSpPr>
          <p:cNvPr id="3" name="Notes Placeholder 2"/>
          <p:cNvSpPr>
            <a:spLocks noGrp="1"/>
          </p:cNvSpPr>
          <p:nvPr>
            <p:ph type="body" idx="1"/>
          </p:nvPr>
        </p:nvSpPr>
        <p:spPr/>
        <p:txBody>
          <a:bodyPr/>
          <a:lstStyle/>
          <a:p>
            <a:r>
              <a:rPr lang="en-US" dirty="0"/>
              <a:t>Charles G(</a:t>
            </a:r>
            <a:r>
              <a:rPr lang="en-US" dirty="0" err="1"/>
              <a:t>ustavos</a:t>
            </a:r>
            <a:r>
              <a:rPr lang="en-US" dirty="0"/>
              <a:t>) Busch – dropped the C for his patents</a:t>
            </a:r>
          </a:p>
          <a:p>
            <a:endParaRPr lang="en-US" dirty="0"/>
          </a:p>
          <a:p>
            <a:r>
              <a:rPr lang="en-US" dirty="0"/>
              <a:t>parlor scopes</a:t>
            </a:r>
          </a:p>
          <a:p>
            <a:endParaRPr lang="en-US" dirty="0"/>
          </a:p>
          <a:p>
            <a:r>
              <a:rPr lang="en-US" dirty="0"/>
              <a:t>Made over 5000 scopes</a:t>
            </a:r>
          </a:p>
          <a:p>
            <a:endParaRPr lang="en-US" dirty="0"/>
          </a:p>
          <a:p>
            <a:r>
              <a:rPr lang="en-US" dirty="0"/>
              <a:t>Originally sold for $2, today 2-4 K</a:t>
            </a:r>
          </a:p>
          <a:p>
            <a:endParaRPr lang="en-US" dirty="0"/>
          </a:p>
          <a:p>
            <a:r>
              <a:rPr lang="en-US" dirty="0"/>
              <a:t>Scopes typically held 35 objects of which 1/3</a:t>
            </a:r>
            <a:r>
              <a:rPr lang="en-US" baseline="30000" dirty="0"/>
              <a:t>rd</a:t>
            </a:r>
            <a:r>
              <a:rPr lang="en-US" dirty="0"/>
              <a:t> were liquid filled</a:t>
            </a:r>
          </a:p>
          <a:p>
            <a:endParaRPr lang="en-US" dirty="0"/>
          </a:p>
          <a:p>
            <a:r>
              <a:rPr lang="en-US" dirty="0"/>
              <a:t>While given credit for liquid filled objects, Brewster in 1819 mentions “differently moving fluids enclosed and moving in small vessels of glass will make the finest transparent objects for the kaleidoscope”. Which is why these objects can be found in early European scopes.</a:t>
            </a:r>
          </a:p>
          <a:p>
            <a:endParaRPr lang="en-US" dirty="0"/>
          </a:p>
        </p:txBody>
      </p:sp>
      <p:sp>
        <p:nvSpPr>
          <p:cNvPr id="4" name="Slide Number Placeholder 3"/>
          <p:cNvSpPr>
            <a:spLocks noGrp="1"/>
          </p:cNvSpPr>
          <p:nvPr>
            <p:ph type="sldNum" sz="quarter" idx="10"/>
          </p:nvPr>
        </p:nvSpPr>
        <p:spPr/>
        <p:txBody>
          <a:bodyPr/>
          <a:lstStyle/>
          <a:p>
            <a:fld id="{6C7C5960-0630-4721-A699-0C7F3510BAF8}" type="slidenum">
              <a:rPr lang="en-US" smtClean="0"/>
              <a:t>6</a:t>
            </a:fld>
            <a:endParaRPr lang="en-US"/>
          </a:p>
        </p:txBody>
      </p:sp>
    </p:spTree>
    <p:extLst>
      <p:ext uri="{BB962C8B-B14F-4D97-AF65-F5344CB8AC3E}">
        <p14:creationId xmlns:p14="http://schemas.microsoft.com/office/powerpoint/2010/main" val="67453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71575"/>
            <a:ext cx="4216400" cy="3162300"/>
          </a:xfrm>
        </p:spPr>
      </p:sp>
      <p:sp>
        <p:nvSpPr>
          <p:cNvPr id="3" name="Notes Placeholder 2"/>
          <p:cNvSpPr>
            <a:spLocks noGrp="1"/>
          </p:cNvSpPr>
          <p:nvPr>
            <p:ph type="body" idx="1"/>
          </p:nvPr>
        </p:nvSpPr>
        <p:spPr/>
        <p:txBody>
          <a:bodyPr/>
          <a:lstStyle/>
          <a:p>
            <a:r>
              <a:rPr lang="en-US" dirty="0"/>
              <a:t>Charles G(</a:t>
            </a:r>
            <a:r>
              <a:rPr lang="en-US" dirty="0" err="1"/>
              <a:t>ustavos</a:t>
            </a:r>
            <a:r>
              <a:rPr lang="en-US" dirty="0"/>
              <a:t>) Busch – dropped the C for his patents</a:t>
            </a:r>
          </a:p>
          <a:p>
            <a:endParaRPr lang="en-US" dirty="0"/>
          </a:p>
          <a:p>
            <a:r>
              <a:rPr lang="en-US" dirty="0"/>
              <a:t>parlor scopes</a:t>
            </a:r>
          </a:p>
          <a:p>
            <a:endParaRPr lang="en-US" dirty="0"/>
          </a:p>
          <a:p>
            <a:r>
              <a:rPr lang="en-US" dirty="0"/>
              <a:t>Made over 5000 scopes</a:t>
            </a:r>
          </a:p>
          <a:p>
            <a:endParaRPr lang="en-US" dirty="0"/>
          </a:p>
          <a:p>
            <a:r>
              <a:rPr lang="en-US" dirty="0"/>
              <a:t>Originally sold for $2, today 2-4 K</a:t>
            </a:r>
          </a:p>
          <a:p>
            <a:endParaRPr lang="en-US" dirty="0"/>
          </a:p>
          <a:p>
            <a:r>
              <a:rPr lang="en-US" dirty="0"/>
              <a:t>Scopes typically held 35 objects of which 1/3</a:t>
            </a:r>
            <a:r>
              <a:rPr lang="en-US" baseline="30000" dirty="0"/>
              <a:t>rd</a:t>
            </a:r>
            <a:r>
              <a:rPr lang="en-US" dirty="0"/>
              <a:t> were liquid filled</a:t>
            </a:r>
          </a:p>
          <a:p>
            <a:endParaRPr lang="en-US" dirty="0"/>
          </a:p>
          <a:p>
            <a:r>
              <a:rPr lang="en-US" dirty="0"/>
              <a:t>While given credit for liquid filled objects, Brewster in 1819 mentions “differently moving fluids enclosed and moving in small vessels of glass will make the finest transparent objects for the kaleidoscope”. Which is why these objects can be found in early European scopes.</a:t>
            </a:r>
          </a:p>
          <a:p>
            <a:endParaRPr lang="en-US" dirty="0"/>
          </a:p>
        </p:txBody>
      </p:sp>
      <p:sp>
        <p:nvSpPr>
          <p:cNvPr id="4" name="Slide Number Placeholder 3"/>
          <p:cNvSpPr>
            <a:spLocks noGrp="1"/>
          </p:cNvSpPr>
          <p:nvPr>
            <p:ph type="sldNum" sz="quarter" idx="10"/>
          </p:nvPr>
        </p:nvSpPr>
        <p:spPr/>
        <p:txBody>
          <a:bodyPr/>
          <a:lstStyle/>
          <a:p>
            <a:fld id="{6C7C5960-0630-4721-A699-0C7F3510BAF8}" type="slidenum">
              <a:rPr lang="en-US" smtClean="0"/>
              <a:t>9</a:t>
            </a:fld>
            <a:endParaRPr lang="en-US"/>
          </a:p>
        </p:txBody>
      </p:sp>
    </p:spTree>
    <p:extLst>
      <p:ext uri="{BB962C8B-B14F-4D97-AF65-F5344CB8AC3E}">
        <p14:creationId xmlns:p14="http://schemas.microsoft.com/office/powerpoint/2010/main" val="224958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334D819-9F07-4261-B09B-9E467E5D9002}" type="datetimeFigureOut">
              <a:rPr lang="en-US" smtClean="0"/>
              <a:pPr/>
              <a:t>4/8/2017</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71766878-3199-4EAB-94E7-2D6D11070E14}"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52646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19614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15580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44819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93853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78579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151380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442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6075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9334D819-9F07-4261-B09B-9E467E5D9002}" type="datetimeFigureOut">
              <a:rPr lang="en-US" smtClean="0"/>
              <a:t>4/8/2017</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906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00818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282062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4/8/2017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953708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4/8/2017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2042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4/8/2017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3137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706066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1454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34D819-9F07-4261-B09B-9E467E5D9002}" type="datetimeFigureOut">
              <a:rPr lang="en-US" smtClean="0"/>
              <a:pPr/>
              <a:t>4/8/2017</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037923508"/>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4physics.com/phy_demo/" TargetMode="Externa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Kaleidoscope U</a:t>
            </a:r>
          </a:p>
        </p:txBody>
      </p:sp>
      <p:sp>
        <p:nvSpPr>
          <p:cNvPr id="3" name="Subtitle 2"/>
          <p:cNvSpPr>
            <a:spLocks noGrp="1"/>
          </p:cNvSpPr>
          <p:nvPr>
            <p:ph type="subTitle" idx="1"/>
          </p:nvPr>
        </p:nvSpPr>
        <p:spPr/>
        <p:txBody>
          <a:bodyPr/>
          <a:lstStyle/>
          <a:p>
            <a:r>
              <a:rPr lang="en-US" dirty="0"/>
              <a:t>Brought to you by Dan Land - Arris Studios</a:t>
            </a:r>
          </a:p>
        </p:txBody>
      </p:sp>
    </p:spTree>
    <p:extLst>
      <p:ext uri="{BB962C8B-B14F-4D97-AF65-F5344CB8AC3E}">
        <p14:creationId xmlns:p14="http://schemas.microsoft.com/office/powerpoint/2010/main" val="428659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174172"/>
            <a:ext cx="7514035" cy="801188"/>
          </a:xfrm>
        </p:spPr>
        <p:txBody>
          <a:bodyPr>
            <a:normAutofit/>
          </a:bodyPr>
          <a:lstStyle/>
          <a:p>
            <a:r>
              <a:rPr lang="en-US" b="1" dirty="0"/>
              <a:t>First Surface Mirror</a:t>
            </a:r>
            <a:endParaRPr lang="en-US" dirty="0"/>
          </a:p>
        </p:txBody>
      </p:sp>
      <p:sp>
        <p:nvSpPr>
          <p:cNvPr id="7" name="Content Placeholder 6"/>
          <p:cNvSpPr>
            <a:spLocks noGrp="1"/>
          </p:cNvSpPr>
          <p:nvPr>
            <p:ph idx="1"/>
          </p:nvPr>
        </p:nvSpPr>
        <p:spPr>
          <a:xfrm>
            <a:off x="1113233" y="975360"/>
            <a:ext cx="7860950" cy="2658292"/>
          </a:xfrm>
        </p:spPr>
        <p:txBody>
          <a:bodyPr anchor="t"/>
          <a:lstStyle/>
          <a:p>
            <a:r>
              <a:rPr lang="en-US" dirty="0"/>
              <a:t>Developed for Space Telescopes</a:t>
            </a:r>
          </a:p>
          <a:p>
            <a:r>
              <a:rPr lang="en-US" dirty="0"/>
              <a:t>Preferred for best optical quality in Kaleidoscopes</a:t>
            </a:r>
          </a:p>
          <a:p>
            <a:r>
              <a:rPr lang="en-US" dirty="0"/>
              <a:t>Only one company makes the mirror in USA. Nearly closed a year ago.</a:t>
            </a:r>
          </a:p>
        </p:txBody>
      </p:sp>
      <p:pic>
        <p:nvPicPr>
          <p:cNvPr id="6" name="Picture 5"/>
          <p:cNvPicPr>
            <a:picLocks noChangeAspect="1"/>
          </p:cNvPicPr>
          <p:nvPr/>
        </p:nvPicPr>
        <p:blipFill>
          <a:blip r:embed="rId2"/>
          <a:stretch>
            <a:fillRect/>
          </a:stretch>
        </p:blipFill>
        <p:spPr>
          <a:xfrm>
            <a:off x="3015661" y="2331409"/>
            <a:ext cx="4900429" cy="4380178"/>
          </a:xfrm>
          <a:prstGeom prst="rect">
            <a:avLst/>
          </a:prstGeom>
        </p:spPr>
      </p:pic>
    </p:spTree>
    <p:extLst>
      <p:ext uri="{BB962C8B-B14F-4D97-AF65-F5344CB8AC3E}">
        <p14:creationId xmlns:p14="http://schemas.microsoft.com/office/powerpoint/2010/main" val="366719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5" y="178526"/>
            <a:ext cx="7514035" cy="582930"/>
          </a:xfrm>
        </p:spPr>
        <p:txBody>
          <a:bodyPr>
            <a:normAutofit fontScale="90000"/>
          </a:bodyPr>
          <a:lstStyle/>
          <a:p>
            <a:r>
              <a:rPr lang="en-US" b="1" dirty="0"/>
              <a:t>Trivia</a:t>
            </a:r>
          </a:p>
        </p:txBody>
      </p:sp>
      <p:sp>
        <p:nvSpPr>
          <p:cNvPr id="3" name="Content Placeholder 2"/>
          <p:cNvSpPr>
            <a:spLocks noGrp="1"/>
          </p:cNvSpPr>
          <p:nvPr>
            <p:ph sz="half" idx="1"/>
          </p:nvPr>
        </p:nvSpPr>
        <p:spPr>
          <a:xfrm>
            <a:off x="1113235" y="931817"/>
            <a:ext cx="3671291" cy="5488780"/>
          </a:xfrm>
        </p:spPr>
        <p:txBody>
          <a:bodyPr anchor="t">
            <a:normAutofit/>
          </a:bodyPr>
          <a:lstStyle/>
          <a:p>
            <a:r>
              <a:rPr lang="en-US" sz="2000" dirty="0"/>
              <a:t>“Kaleidoscope” is a combination of Greek words, KALO, EIDO, SCOPOS meaning beautiful-forms-viewer.</a:t>
            </a:r>
          </a:p>
          <a:p>
            <a:r>
              <a:rPr lang="en-US" sz="2000" dirty="0"/>
              <a:t>Inventor of Kaleidoscopes studied to be a minister, but quit after his first sermon</a:t>
            </a:r>
          </a:p>
          <a:p>
            <a:r>
              <a:rPr lang="en-US" sz="2000" dirty="0"/>
              <a:t>Kaleidoscopes can be made with any number of mirrors (including one), it’s just that more than 4 is difficult to assemble.</a:t>
            </a:r>
          </a:p>
          <a:p>
            <a:r>
              <a:rPr lang="en-US" dirty="0"/>
              <a:t>John C Campbell Folk School (</a:t>
            </a:r>
            <a:r>
              <a:rPr lang="en-US" dirty="0" err="1"/>
              <a:t>Brasstown</a:t>
            </a:r>
            <a:r>
              <a:rPr lang="en-US" dirty="0"/>
              <a:t>, NC) is converting a silo to a walk-in kaleidoscope</a:t>
            </a:r>
          </a:p>
          <a:p>
            <a:endParaRPr lang="en-US" dirty="0"/>
          </a:p>
        </p:txBody>
      </p:sp>
      <p:sp>
        <p:nvSpPr>
          <p:cNvPr id="4" name="Content Placeholder 3"/>
          <p:cNvSpPr>
            <a:spLocks noGrp="1"/>
          </p:cNvSpPr>
          <p:nvPr>
            <p:ph sz="half" idx="2"/>
          </p:nvPr>
        </p:nvSpPr>
        <p:spPr>
          <a:xfrm>
            <a:off x="4955975" y="931816"/>
            <a:ext cx="3671292" cy="5408024"/>
          </a:xfrm>
        </p:spPr>
        <p:txBody>
          <a:bodyPr anchor="t">
            <a:normAutofit/>
          </a:bodyPr>
          <a:lstStyle/>
          <a:p>
            <a:r>
              <a:rPr lang="en-US" sz="2000" dirty="0"/>
              <a:t>One of the countries largest kaleidoscope collections is located in Tennessee</a:t>
            </a:r>
          </a:p>
          <a:p>
            <a:r>
              <a:rPr lang="en-US" sz="2000" dirty="0"/>
              <a:t>1919 – Carpet company in Dalton GA had 4 people whose full time job was to look at Kaleidoscopes</a:t>
            </a:r>
          </a:p>
          <a:p>
            <a:r>
              <a:rPr lang="en-US" sz="2000" dirty="0"/>
              <a:t>The worlds largest Kaleidoscope shop is located in a ghost town – Nellie Bly Kaleidoscopes in Jerome, AZ</a:t>
            </a:r>
          </a:p>
          <a:p>
            <a:r>
              <a:rPr lang="en-US" sz="2000" dirty="0"/>
              <a:t>The most expensive kaleidoscope was sold at Sotheby’s for $75,000</a:t>
            </a:r>
          </a:p>
          <a:p>
            <a:endParaRPr lang="en-US" sz="2000" dirty="0"/>
          </a:p>
          <a:p>
            <a:endParaRPr lang="en-US" sz="2000" dirty="0"/>
          </a:p>
          <a:p>
            <a:endParaRPr lang="en-US" dirty="0"/>
          </a:p>
        </p:txBody>
      </p:sp>
    </p:spTree>
    <p:extLst>
      <p:ext uri="{BB962C8B-B14F-4D97-AF65-F5344CB8AC3E}">
        <p14:creationId xmlns:p14="http://schemas.microsoft.com/office/powerpoint/2010/main" val="187815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506" y="296754"/>
            <a:ext cx="7514035" cy="582930"/>
          </a:xfrm>
        </p:spPr>
        <p:txBody>
          <a:bodyPr>
            <a:normAutofit fontScale="90000"/>
          </a:bodyPr>
          <a:lstStyle/>
          <a:p>
            <a:r>
              <a:rPr lang="en-US" b="1" dirty="0"/>
              <a:t>Math</a:t>
            </a:r>
          </a:p>
        </p:txBody>
      </p:sp>
      <p:sp>
        <p:nvSpPr>
          <p:cNvPr id="3" name="Content Placeholder 2"/>
          <p:cNvSpPr>
            <a:spLocks noGrp="1"/>
          </p:cNvSpPr>
          <p:nvPr>
            <p:ph sz="half" idx="1"/>
          </p:nvPr>
        </p:nvSpPr>
        <p:spPr>
          <a:xfrm>
            <a:off x="1113233" y="879684"/>
            <a:ext cx="3671291" cy="5616910"/>
          </a:xfrm>
        </p:spPr>
        <p:txBody>
          <a:bodyPr anchor="t">
            <a:noAutofit/>
          </a:bodyPr>
          <a:lstStyle/>
          <a:p>
            <a:r>
              <a:rPr lang="en-US" dirty="0"/>
              <a:t>Kaleidoscopes typically built on triangles</a:t>
            </a:r>
          </a:p>
          <a:p>
            <a:r>
              <a:rPr lang="en-US" dirty="0"/>
              <a:t>The sum of the angles in a triangle = 180</a:t>
            </a:r>
          </a:p>
          <a:p>
            <a:r>
              <a:rPr lang="en-US" dirty="0"/>
              <a:t>Equilateral triangles – each angle has the same angle (60)</a:t>
            </a:r>
          </a:p>
          <a:p>
            <a:r>
              <a:rPr lang="en-US" dirty="0"/>
              <a:t>Isosceles triangles – 2 angles are the same</a:t>
            </a:r>
          </a:p>
          <a:p>
            <a:endParaRPr lang="en-US" dirty="0"/>
          </a:p>
          <a:p>
            <a:endParaRPr lang="en-US" dirty="0"/>
          </a:p>
          <a:p>
            <a:endParaRPr lang="en-US" dirty="0"/>
          </a:p>
          <a:p>
            <a:r>
              <a:rPr lang="en-US" dirty="0"/>
              <a:t>Right triangles (30, 60, 90)</a:t>
            </a:r>
          </a:p>
          <a:p>
            <a:r>
              <a:rPr lang="en-US" dirty="0"/>
              <a:t>Angles of the mirrors determines the number of reflections viewed (smaller angle = more reflections.</a:t>
            </a:r>
          </a:p>
        </p:txBody>
      </p:sp>
      <p:sp>
        <p:nvSpPr>
          <p:cNvPr id="4" name="Content Placeholder 3"/>
          <p:cNvSpPr>
            <a:spLocks noGrp="1"/>
          </p:cNvSpPr>
          <p:nvPr>
            <p:ph sz="half" idx="2"/>
          </p:nvPr>
        </p:nvSpPr>
        <p:spPr>
          <a:xfrm>
            <a:off x="4955974" y="879684"/>
            <a:ext cx="3671292" cy="5695287"/>
          </a:xfrm>
        </p:spPr>
        <p:txBody>
          <a:bodyPr anchor="t">
            <a:normAutofit fontScale="70000" lnSpcReduction="20000"/>
          </a:bodyPr>
          <a:lstStyle/>
          <a:p>
            <a:r>
              <a:rPr lang="en-US" sz="2600" dirty="0"/>
              <a:t>The level of symmetry is calculated as:</a:t>
            </a:r>
          </a:p>
          <a:p>
            <a:pPr marL="342900" lvl="1" indent="0" algn="ctr">
              <a:buNone/>
            </a:pPr>
            <a:r>
              <a:rPr lang="en-US" sz="2300" dirty="0"/>
              <a:t>360 / apex angle</a:t>
            </a:r>
          </a:p>
          <a:p>
            <a:r>
              <a:rPr lang="en-US" sz="2600" dirty="0"/>
              <a:t>The number of reflections calculated by:</a:t>
            </a:r>
          </a:p>
          <a:p>
            <a:pPr marL="0" indent="0" algn="ctr">
              <a:buNone/>
            </a:pPr>
            <a:r>
              <a:rPr lang="en-US" sz="2600" dirty="0"/>
              <a:t>(360</a:t>
            </a:r>
            <a:r>
              <a:rPr lang="en-US" sz="2600" baseline="30000" dirty="0"/>
              <a:t>o</a:t>
            </a:r>
            <a:r>
              <a:rPr lang="en-US" sz="2600" dirty="0"/>
              <a:t> / Angle between mirrors)-1</a:t>
            </a:r>
          </a:p>
          <a:p>
            <a:r>
              <a:rPr lang="en-US" sz="2600" dirty="0"/>
              <a:t>The number of points is calculated by:</a:t>
            </a:r>
          </a:p>
          <a:p>
            <a:pPr marL="0" indent="0" algn="ctr">
              <a:buNone/>
            </a:pPr>
            <a:r>
              <a:rPr lang="en-US" sz="2600" dirty="0"/>
              <a:t> 180 / apex angle</a:t>
            </a:r>
          </a:p>
          <a:p>
            <a:pPr marL="0" indent="0" algn="ctr">
              <a:buNone/>
            </a:pPr>
            <a:endParaRPr lang="en-US" sz="2600" dirty="0"/>
          </a:p>
          <a:p>
            <a:pPr marL="0" indent="0" algn="ctr">
              <a:buNone/>
            </a:pPr>
            <a:endParaRPr lang="en-US" sz="2600" dirty="0"/>
          </a:p>
          <a:p>
            <a:pPr marL="0" indent="0" algn="ctr">
              <a:buNone/>
            </a:pPr>
            <a:endParaRPr lang="en-US" sz="2600" dirty="0"/>
          </a:p>
          <a:p>
            <a:pPr marL="0" indent="0" algn="ctr">
              <a:buNone/>
            </a:pPr>
            <a:endParaRPr lang="en-US" sz="2600" dirty="0"/>
          </a:p>
          <a:p>
            <a:pPr marL="0" indent="0" algn="ctr">
              <a:buNone/>
            </a:pPr>
            <a:endParaRPr lang="en-US" sz="2600" dirty="0"/>
          </a:p>
          <a:p>
            <a:pPr marL="0" indent="0" algn="ctr">
              <a:buNone/>
            </a:pPr>
            <a:endParaRPr lang="en-US" dirty="0"/>
          </a:p>
          <a:p>
            <a:r>
              <a:rPr lang="en-US" dirty="0"/>
              <a:t>See </a:t>
            </a:r>
            <a:r>
              <a:rPr lang="en-US" dirty="0">
                <a:hlinkClick r:id="rId2"/>
              </a:rPr>
              <a:t>https://www.4physics.com/phy_demo/</a:t>
            </a:r>
            <a:r>
              <a:rPr lang="en-US" dirty="0"/>
              <a:t> kaleidoscope/kaleidoscope-0.html for real theory / explanation</a:t>
            </a:r>
          </a:p>
          <a:p>
            <a:pPr marL="0" indent="0" algn="ctr">
              <a:buNone/>
            </a:pPr>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1581860" y="3527383"/>
            <a:ext cx="2873371" cy="1333044"/>
          </a:xfrm>
          <a:prstGeom prst="rect">
            <a:avLst/>
          </a:prstGeom>
        </p:spPr>
      </p:pic>
      <p:pic>
        <p:nvPicPr>
          <p:cNvPr id="6" name="Picture 5"/>
          <p:cNvPicPr>
            <a:picLocks noChangeAspect="1"/>
          </p:cNvPicPr>
          <p:nvPr/>
        </p:nvPicPr>
        <p:blipFill>
          <a:blip r:embed="rId4"/>
          <a:stretch>
            <a:fillRect/>
          </a:stretch>
        </p:blipFill>
        <p:spPr>
          <a:xfrm>
            <a:off x="5042357" y="3688139"/>
            <a:ext cx="1838579" cy="1584381"/>
          </a:xfrm>
          <a:prstGeom prst="rect">
            <a:avLst/>
          </a:prstGeom>
        </p:spPr>
      </p:pic>
      <p:pic>
        <p:nvPicPr>
          <p:cNvPr id="7" name="Picture 6"/>
          <p:cNvPicPr>
            <a:picLocks noChangeAspect="1"/>
          </p:cNvPicPr>
          <p:nvPr/>
        </p:nvPicPr>
        <p:blipFill>
          <a:blip r:embed="rId5"/>
          <a:stretch>
            <a:fillRect/>
          </a:stretch>
        </p:blipFill>
        <p:spPr>
          <a:xfrm>
            <a:off x="7061094" y="3628448"/>
            <a:ext cx="1857365" cy="1611589"/>
          </a:xfrm>
          <a:prstGeom prst="rect">
            <a:avLst/>
          </a:prstGeom>
        </p:spPr>
      </p:pic>
    </p:spTree>
    <p:extLst>
      <p:ext uri="{BB962C8B-B14F-4D97-AF65-F5344CB8AC3E}">
        <p14:creationId xmlns:p14="http://schemas.microsoft.com/office/powerpoint/2010/main" val="198919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85208"/>
            <a:ext cx="7704667" cy="698862"/>
          </a:xfrm>
        </p:spPr>
        <p:txBody>
          <a:bodyPr>
            <a:normAutofit fontScale="90000"/>
          </a:bodyPr>
          <a:lstStyle/>
          <a:p>
            <a:r>
              <a:rPr lang="en-US" b="1" dirty="0"/>
              <a:t>(Tri-) Angles and Points</a:t>
            </a:r>
          </a:p>
        </p:txBody>
      </p:sp>
      <p:sp>
        <p:nvSpPr>
          <p:cNvPr id="3" name="Content Placeholder 2"/>
          <p:cNvSpPr>
            <a:spLocks noGrp="1"/>
          </p:cNvSpPr>
          <p:nvPr>
            <p:ph sz="half" idx="1"/>
          </p:nvPr>
        </p:nvSpPr>
        <p:spPr>
          <a:xfrm>
            <a:off x="4834466" y="1620521"/>
            <a:ext cx="3739896" cy="4529091"/>
          </a:xfrm>
        </p:spPr>
        <p:txBody>
          <a:bodyPr anchor="t"/>
          <a:lstStyle/>
          <a:p>
            <a:pPr marL="0" indent="0">
              <a:buNone/>
            </a:pPr>
            <a:r>
              <a:rPr lang="en-US" sz="2400" dirty="0"/>
              <a:t> </a:t>
            </a:r>
          </a:p>
          <a:p>
            <a:endParaRPr lang="en-US" dirty="0"/>
          </a:p>
        </p:txBody>
      </p:sp>
      <p:sp>
        <p:nvSpPr>
          <p:cNvPr id="5" name="Rectangle 4"/>
          <p:cNvSpPr/>
          <p:nvPr/>
        </p:nvSpPr>
        <p:spPr>
          <a:xfrm>
            <a:off x="1071154" y="921659"/>
            <a:ext cx="7741920" cy="400110"/>
          </a:xfrm>
          <a:prstGeom prst="rect">
            <a:avLst/>
          </a:prstGeom>
        </p:spPr>
        <p:txBody>
          <a:bodyPr wrap="square">
            <a:spAutoFit/>
          </a:bodyPr>
          <a:lstStyle/>
          <a:p>
            <a:r>
              <a:rPr lang="en-US" sz="2000" dirty="0"/>
              <a:t>The tighter the angle (smaller) the more points you will see in a mandala</a:t>
            </a:r>
          </a:p>
        </p:txBody>
      </p:sp>
      <p:pic>
        <p:nvPicPr>
          <p:cNvPr id="7" name="Picture 6"/>
          <p:cNvPicPr>
            <a:picLocks noChangeAspect="1"/>
          </p:cNvPicPr>
          <p:nvPr/>
        </p:nvPicPr>
        <p:blipFill>
          <a:blip r:embed="rId2"/>
          <a:stretch>
            <a:fillRect/>
          </a:stretch>
        </p:blipFill>
        <p:spPr>
          <a:xfrm>
            <a:off x="3950589" y="1841793"/>
            <a:ext cx="679534" cy="723851"/>
          </a:xfrm>
          <a:prstGeom prst="rect">
            <a:avLst/>
          </a:prstGeom>
        </p:spPr>
      </p:pic>
      <p:graphicFrame>
        <p:nvGraphicFramePr>
          <p:cNvPr id="12" name="Content Placeholder 11"/>
          <p:cNvGraphicFramePr>
            <a:graphicFrameLocks noGrp="1"/>
          </p:cNvGraphicFramePr>
          <p:nvPr>
            <p:ph sz="half" idx="2"/>
            <p:extLst>
              <p:ext uri="{D42A27DB-BD31-4B8C-83A1-F6EECF244321}">
                <p14:modId xmlns:p14="http://schemas.microsoft.com/office/powerpoint/2010/main" val="2022770621"/>
              </p:ext>
            </p:extLst>
          </p:nvPr>
        </p:nvGraphicFramePr>
        <p:xfrm>
          <a:off x="2026766" y="1375109"/>
          <a:ext cx="1824772" cy="5308296"/>
        </p:xfrm>
        <a:graphic>
          <a:graphicData uri="http://schemas.openxmlformats.org/drawingml/2006/table">
            <a:tbl>
              <a:tblPr firstRow="1" firstCol="1" bandRow="1">
                <a:tableStyleId>{5C22544A-7EE6-4342-B048-85BDC9FD1C3A}</a:tableStyleId>
              </a:tblPr>
              <a:tblGrid>
                <a:gridCol w="912386">
                  <a:extLst>
                    <a:ext uri="{9D8B030D-6E8A-4147-A177-3AD203B41FA5}">
                      <a16:colId xmlns:a16="http://schemas.microsoft.com/office/drawing/2014/main" val="4259154607"/>
                    </a:ext>
                  </a:extLst>
                </a:gridCol>
                <a:gridCol w="912386">
                  <a:extLst>
                    <a:ext uri="{9D8B030D-6E8A-4147-A177-3AD203B41FA5}">
                      <a16:colId xmlns:a16="http://schemas.microsoft.com/office/drawing/2014/main" val="54449883"/>
                    </a:ext>
                  </a:extLst>
                </a:gridCol>
              </a:tblGrid>
              <a:tr h="534835">
                <a:tc>
                  <a:txBody>
                    <a:bodyPr/>
                    <a:lstStyle/>
                    <a:p>
                      <a:pPr marL="0" marR="0" algn="ctr">
                        <a:lnSpc>
                          <a:spcPct val="115000"/>
                        </a:lnSpc>
                        <a:spcBef>
                          <a:spcPts val="0"/>
                        </a:spcBef>
                        <a:spcAft>
                          <a:spcPts val="0"/>
                        </a:spcAft>
                      </a:pPr>
                      <a:r>
                        <a:rPr lang="en-US" sz="1400">
                          <a:effectLst/>
                        </a:rPr>
                        <a:t>Points in Star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Angle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291015"/>
                  </a:ext>
                </a:extLst>
              </a:tr>
              <a:tr h="681923">
                <a:tc>
                  <a:txBody>
                    <a:bodyPr/>
                    <a:lstStyle/>
                    <a:p>
                      <a:pPr marL="0" marR="0" algn="ctr">
                        <a:lnSpc>
                          <a:spcPct val="115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60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7817896"/>
                  </a:ext>
                </a:extLst>
              </a:tr>
              <a:tr h="681923">
                <a:tc>
                  <a:txBody>
                    <a:bodyPr/>
                    <a:lstStyle/>
                    <a:p>
                      <a:pPr marL="0" marR="0" algn="ctr">
                        <a:lnSpc>
                          <a:spcPct val="115000"/>
                        </a:lnSpc>
                        <a:spcBef>
                          <a:spcPts val="0"/>
                        </a:spcBef>
                        <a:spcAft>
                          <a:spcPts val="0"/>
                        </a:spcAft>
                      </a:pPr>
                      <a:r>
                        <a:rPr lang="en-US" sz="2400">
                          <a:effectLst/>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3547515"/>
                  </a:ext>
                </a:extLst>
              </a:tr>
              <a:tr h="681923">
                <a:tc>
                  <a:txBody>
                    <a:bodyPr/>
                    <a:lstStyle/>
                    <a:p>
                      <a:pPr marL="0" marR="0" algn="ctr">
                        <a:lnSpc>
                          <a:spcPct val="115000"/>
                        </a:lnSpc>
                        <a:spcBef>
                          <a:spcPts val="0"/>
                        </a:spcBef>
                        <a:spcAft>
                          <a:spcPts val="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36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3643086"/>
                  </a:ext>
                </a:extLst>
              </a:tr>
              <a:tr h="681923">
                <a:tc>
                  <a:txBody>
                    <a:bodyPr/>
                    <a:lstStyle/>
                    <a:p>
                      <a:pPr marL="0" marR="0" algn="ctr">
                        <a:lnSpc>
                          <a:spcPct val="115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5222154"/>
                  </a:ext>
                </a:extLst>
              </a:tr>
              <a:tr h="681923">
                <a:tc>
                  <a:txBody>
                    <a:bodyPr/>
                    <a:lstStyle/>
                    <a:p>
                      <a:pPr marL="0" marR="0" algn="ctr">
                        <a:lnSpc>
                          <a:spcPct val="115000"/>
                        </a:lnSpc>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25.7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489178"/>
                  </a:ext>
                </a:extLst>
              </a:tr>
              <a:tr h="681923">
                <a:tc>
                  <a:txBody>
                    <a:bodyPr/>
                    <a:lstStyle/>
                    <a:p>
                      <a:pPr marL="0" marR="0" algn="ctr">
                        <a:lnSpc>
                          <a:spcPct val="115000"/>
                        </a:lnSpc>
                        <a:spcBef>
                          <a:spcPts val="0"/>
                        </a:spcBef>
                        <a:spcAft>
                          <a:spcPts val="0"/>
                        </a:spcAft>
                      </a:pPr>
                      <a:r>
                        <a:rPr lang="en-US" sz="2400">
                          <a:effectLst/>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22.5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1576674"/>
                  </a:ext>
                </a:extLst>
              </a:tr>
              <a:tr h="681923">
                <a:tc>
                  <a:txBody>
                    <a:bodyPr/>
                    <a:lstStyle/>
                    <a:p>
                      <a:pPr marL="0" marR="0" algn="ctr">
                        <a:lnSpc>
                          <a:spcPct val="115000"/>
                        </a:lnSpc>
                        <a:spcBef>
                          <a:spcPts val="0"/>
                        </a:spcBef>
                        <a:spcAft>
                          <a:spcPts val="0"/>
                        </a:spcAft>
                      </a:pPr>
                      <a:r>
                        <a:rPr lang="en-US" sz="2400" dirty="0">
                          <a:effectLst/>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0311222"/>
                  </a:ext>
                </a:extLst>
              </a:tr>
            </a:tbl>
          </a:graphicData>
        </a:graphic>
      </p:graphicFrame>
      <p:graphicFrame>
        <p:nvGraphicFramePr>
          <p:cNvPr id="13" name="Content Placeholder 11"/>
          <p:cNvGraphicFramePr>
            <a:graphicFrameLocks/>
          </p:cNvGraphicFramePr>
          <p:nvPr>
            <p:extLst>
              <p:ext uri="{D42A27DB-BD31-4B8C-83A1-F6EECF244321}">
                <p14:modId xmlns:p14="http://schemas.microsoft.com/office/powerpoint/2010/main" val="1251534770"/>
              </p:ext>
            </p:extLst>
          </p:nvPr>
        </p:nvGraphicFramePr>
        <p:xfrm>
          <a:off x="5471966" y="1375109"/>
          <a:ext cx="1811710" cy="5308296"/>
        </p:xfrm>
        <a:graphic>
          <a:graphicData uri="http://schemas.openxmlformats.org/drawingml/2006/table">
            <a:tbl>
              <a:tblPr firstRow="1" firstCol="1" bandRow="1">
                <a:tableStyleId>{5C22544A-7EE6-4342-B048-85BDC9FD1C3A}</a:tableStyleId>
              </a:tblPr>
              <a:tblGrid>
                <a:gridCol w="905855">
                  <a:extLst>
                    <a:ext uri="{9D8B030D-6E8A-4147-A177-3AD203B41FA5}">
                      <a16:colId xmlns:a16="http://schemas.microsoft.com/office/drawing/2014/main" val="4259154607"/>
                    </a:ext>
                  </a:extLst>
                </a:gridCol>
                <a:gridCol w="905855">
                  <a:extLst>
                    <a:ext uri="{9D8B030D-6E8A-4147-A177-3AD203B41FA5}">
                      <a16:colId xmlns:a16="http://schemas.microsoft.com/office/drawing/2014/main" val="54449883"/>
                    </a:ext>
                  </a:extLst>
                </a:gridCol>
              </a:tblGrid>
              <a:tr h="534835">
                <a:tc>
                  <a:txBody>
                    <a:bodyPr/>
                    <a:lstStyle/>
                    <a:p>
                      <a:pPr marL="0" marR="0" algn="ctr">
                        <a:lnSpc>
                          <a:spcPct val="115000"/>
                        </a:lnSpc>
                        <a:spcBef>
                          <a:spcPts val="0"/>
                        </a:spcBef>
                        <a:spcAft>
                          <a:spcPts val="0"/>
                        </a:spcAft>
                      </a:pPr>
                      <a:r>
                        <a:rPr lang="en-US" sz="1400" dirty="0">
                          <a:effectLst/>
                        </a:rPr>
                        <a:t>Points in Star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400" dirty="0">
                          <a:effectLst/>
                        </a:rPr>
                        <a:t>Angle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291015"/>
                  </a:ext>
                </a:extLst>
              </a:tr>
              <a:tr h="681923">
                <a:tc>
                  <a:txBody>
                    <a:bodyPr/>
                    <a:lstStyle/>
                    <a:p>
                      <a:pPr marL="0" marR="0" algn="ctr">
                        <a:lnSpc>
                          <a:spcPct val="115000"/>
                        </a:lnSpc>
                        <a:spcBef>
                          <a:spcPts val="0"/>
                        </a:spcBef>
                        <a:spcAft>
                          <a:spcPts val="0"/>
                        </a:spcAft>
                      </a:pPr>
                      <a:r>
                        <a:rPr lang="en-US" sz="2400" dirty="0">
                          <a:effectLst/>
                          <a:latin typeface="+mn-lt"/>
                          <a:ea typeface="+mn-ea"/>
                          <a:cs typeface="+mn-cs"/>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7817896"/>
                  </a:ext>
                </a:extLst>
              </a:tr>
              <a:tr h="681923">
                <a:tc>
                  <a:txBody>
                    <a:bodyPr/>
                    <a:lstStyle/>
                    <a:p>
                      <a:pPr marL="0" marR="0" algn="ctr">
                        <a:lnSpc>
                          <a:spcPct val="115000"/>
                        </a:lnSpc>
                        <a:spcBef>
                          <a:spcPts val="0"/>
                        </a:spcBef>
                        <a:spcAft>
                          <a:spcPts val="0"/>
                        </a:spcAft>
                      </a:pPr>
                      <a:r>
                        <a:rPr lang="en-US" sz="2400" dirty="0">
                          <a:effectLst/>
                          <a:latin typeface="+mn-lt"/>
                          <a:ea typeface="+mn-ea"/>
                          <a:cs typeface="+mn-cs"/>
                        </a:rPr>
                        <a:t>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16.4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3547515"/>
                  </a:ext>
                </a:extLst>
              </a:tr>
              <a:tr h="681923">
                <a:tc>
                  <a:txBody>
                    <a:bodyPr/>
                    <a:lstStyle/>
                    <a:p>
                      <a:pPr marL="0" marR="0" algn="ctr">
                        <a:lnSpc>
                          <a:spcPct val="115000"/>
                        </a:lnSpc>
                        <a:spcBef>
                          <a:spcPts val="0"/>
                        </a:spcBef>
                        <a:spcAft>
                          <a:spcPts val="0"/>
                        </a:spcAft>
                      </a:pPr>
                      <a:r>
                        <a:rPr lang="en-US" sz="2400" dirty="0">
                          <a:effectLst/>
                          <a:latin typeface="+mn-lt"/>
                          <a:ea typeface="+mn-ea"/>
                          <a:cs typeface="+mn-cs"/>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3643086"/>
                  </a:ext>
                </a:extLst>
              </a:tr>
              <a:tr h="681923">
                <a:tc>
                  <a:txBody>
                    <a:bodyPr/>
                    <a:lstStyle/>
                    <a:p>
                      <a:pPr marL="0" marR="0" algn="ctr">
                        <a:lnSpc>
                          <a:spcPct val="115000"/>
                        </a:lnSpc>
                        <a:spcBef>
                          <a:spcPts val="0"/>
                        </a:spcBef>
                        <a:spcAft>
                          <a:spcPts val="0"/>
                        </a:spcAft>
                      </a:pPr>
                      <a:r>
                        <a:rPr lang="en-US" sz="2400" dirty="0">
                          <a:effectLst/>
                          <a:latin typeface="+mn-lt"/>
                          <a:ea typeface="+mn-ea"/>
                          <a:cs typeface="+mn-cs"/>
                        </a:rPr>
                        <a:t>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13.8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5222154"/>
                  </a:ext>
                </a:extLst>
              </a:tr>
              <a:tr h="681923">
                <a:tc>
                  <a:txBody>
                    <a:bodyPr/>
                    <a:lstStyle/>
                    <a:p>
                      <a:pPr marL="0" marR="0" algn="ctr">
                        <a:lnSpc>
                          <a:spcPct val="115000"/>
                        </a:lnSpc>
                        <a:spcBef>
                          <a:spcPts val="0"/>
                        </a:spcBef>
                        <a:spcAft>
                          <a:spcPts val="0"/>
                        </a:spcAft>
                      </a:pPr>
                      <a:r>
                        <a:rPr lang="en-US" sz="2400" dirty="0">
                          <a:effectLst/>
                          <a:latin typeface="+mn-lt"/>
                          <a:ea typeface="+mn-ea"/>
                          <a:cs typeface="+mn-cs"/>
                        </a:rPr>
                        <a:t>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12.9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489178"/>
                  </a:ext>
                </a:extLst>
              </a:tr>
              <a:tr h="681923">
                <a:tc>
                  <a:txBody>
                    <a:bodyPr/>
                    <a:lstStyle/>
                    <a:p>
                      <a:pPr marL="0" marR="0" algn="ctr">
                        <a:lnSpc>
                          <a:spcPct val="115000"/>
                        </a:lnSpc>
                        <a:spcBef>
                          <a:spcPts val="0"/>
                        </a:spcBef>
                        <a:spcAft>
                          <a:spcPts val="0"/>
                        </a:spcAft>
                      </a:pPr>
                      <a:r>
                        <a:rPr lang="en-US" sz="2400" dirty="0">
                          <a:effectLst/>
                        </a:rPr>
                        <a:t>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11.25</a:t>
                      </a:r>
                    </a:p>
                  </a:txBody>
                  <a:tcPr marL="68580" marR="68580" marT="0" marB="0" anchor="ctr"/>
                </a:tc>
                <a:extLst>
                  <a:ext uri="{0D108BD9-81ED-4DB2-BD59-A6C34878D82A}">
                    <a16:rowId xmlns:a16="http://schemas.microsoft.com/office/drawing/2014/main" val="4041576674"/>
                  </a:ext>
                </a:extLst>
              </a:tr>
              <a:tr h="681923">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2400" dirty="0">
                          <a:effectLst/>
                        </a:rPr>
                        <a:t>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510311222"/>
                  </a:ext>
                </a:extLst>
              </a:tr>
            </a:tbl>
          </a:graphicData>
        </a:graphic>
      </p:graphicFrame>
      <p:pic>
        <p:nvPicPr>
          <p:cNvPr id="14" name="Picture 13"/>
          <p:cNvPicPr>
            <a:picLocks noChangeAspect="1"/>
          </p:cNvPicPr>
          <p:nvPr/>
        </p:nvPicPr>
        <p:blipFill>
          <a:blip r:embed="rId3"/>
          <a:stretch>
            <a:fillRect/>
          </a:stretch>
        </p:blipFill>
        <p:spPr>
          <a:xfrm>
            <a:off x="3950803" y="3269645"/>
            <a:ext cx="679320" cy="672788"/>
          </a:xfrm>
          <a:prstGeom prst="rect">
            <a:avLst/>
          </a:prstGeom>
        </p:spPr>
      </p:pic>
      <p:pic>
        <p:nvPicPr>
          <p:cNvPr id="16" name="Picture 15"/>
          <p:cNvPicPr>
            <a:picLocks noChangeAspect="1"/>
          </p:cNvPicPr>
          <p:nvPr/>
        </p:nvPicPr>
        <p:blipFill>
          <a:blip r:embed="rId4"/>
          <a:stretch>
            <a:fillRect/>
          </a:stretch>
        </p:blipFill>
        <p:spPr>
          <a:xfrm>
            <a:off x="7384596" y="1898024"/>
            <a:ext cx="696957" cy="688853"/>
          </a:xfrm>
          <a:prstGeom prst="rect">
            <a:avLst/>
          </a:prstGeom>
        </p:spPr>
      </p:pic>
      <p:pic>
        <p:nvPicPr>
          <p:cNvPr id="17" name="Picture 16"/>
          <p:cNvPicPr>
            <a:picLocks noChangeAspect="1"/>
          </p:cNvPicPr>
          <p:nvPr/>
        </p:nvPicPr>
        <p:blipFill>
          <a:blip r:embed="rId5"/>
          <a:stretch>
            <a:fillRect/>
          </a:stretch>
        </p:blipFill>
        <p:spPr>
          <a:xfrm>
            <a:off x="7398389" y="2572552"/>
            <a:ext cx="710299" cy="740524"/>
          </a:xfrm>
          <a:prstGeom prst="rect">
            <a:avLst/>
          </a:prstGeom>
        </p:spPr>
      </p:pic>
      <p:pic>
        <p:nvPicPr>
          <p:cNvPr id="18" name="Picture 17"/>
          <p:cNvPicPr>
            <a:picLocks noChangeAspect="1"/>
          </p:cNvPicPr>
          <p:nvPr/>
        </p:nvPicPr>
        <p:blipFill>
          <a:blip r:embed="rId6"/>
          <a:stretch>
            <a:fillRect/>
          </a:stretch>
        </p:blipFill>
        <p:spPr>
          <a:xfrm>
            <a:off x="3950590" y="5991226"/>
            <a:ext cx="679534" cy="694804"/>
          </a:xfrm>
          <a:prstGeom prst="rect">
            <a:avLst/>
          </a:prstGeom>
        </p:spPr>
      </p:pic>
      <p:pic>
        <p:nvPicPr>
          <p:cNvPr id="19" name="Picture 18"/>
          <p:cNvPicPr>
            <a:picLocks noChangeAspect="1"/>
          </p:cNvPicPr>
          <p:nvPr/>
        </p:nvPicPr>
        <p:blipFill>
          <a:blip r:embed="rId7"/>
          <a:stretch>
            <a:fillRect/>
          </a:stretch>
        </p:blipFill>
        <p:spPr>
          <a:xfrm>
            <a:off x="3946868" y="4635673"/>
            <a:ext cx="683256" cy="697640"/>
          </a:xfrm>
          <a:prstGeom prst="rect">
            <a:avLst/>
          </a:prstGeom>
        </p:spPr>
      </p:pic>
      <p:pic>
        <p:nvPicPr>
          <p:cNvPr id="20" name="Picture 19"/>
          <p:cNvPicPr>
            <a:picLocks noChangeAspect="1"/>
          </p:cNvPicPr>
          <p:nvPr/>
        </p:nvPicPr>
        <p:blipFill>
          <a:blip r:embed="rId8"/>
          <a:stretch>
            <a:fillRect/>
          </a:stretch>
        </p:blipFill>
        <p:spPr>
          <a:xfrm>
            <a:off x="3937080" y="5337477"/>
            <a:ext cx="693044" cy="679183"/>
          </a:xfrm>
          <a:prstGeom prst="rect">
            <a:avLst/>
          </a:prstGeom>
        </p:spPr>
      </p:pic>
      <p:pic>
        <p:nvPicPr>
          <p:cNvPr id="21" name="Picture 20"/>
          <p:cNvPicPr>
            <a:picLocks noChangeAspect="1"/>
          </p:cNvPicPr>
          <p:nvPr/>
        </p:nvPicPr>
        <p:blipFill>
          <a:blip r:embed="rId9"/>
          <a:stretch>
            <a:fillRect/>
          </a:stretch>
        </p:blipFill>
        <p:spPr>
          <a:xfrm>
            <a:off x="3971308" y="2569808"/>
            <a:ext cx="692890" cy="649585"/>
          </a:xfrm>
          <a:prstGeom prst="rect">
            <a:avLst/>
          </a:prstGeom>
        </p:spPr>
      </p:pic>
      <p:pic>
        <p:nvPicPr>
          <p:cNvPr id="22" name="Picture 21"/>
          <p:cNvPicPr>
            <a:picLocks noChangeAspect="1"/>
          </p:cNvPicPr>
          <p:nvPr/>
        </p:nvPicPr>
        <p:blipFill>
          <a:blip r:embed="rId10"/>
          <a:stretch>
            <a:fillRect/>
          </a:stretch>
        </p:blipFill>
        <p:spPr>
          <a:xfrm>
            <a:off x="3946868" y="3946741"/>
            <a:ext cx="693044" cy="700263"/>
          </a:xfrm>
          <a:prstGeom prst="rect">
            <a:avLst/>
          </a:prstGeom>
        </p:spPr>
      </p:pic>
      <p:pic>
        <p:nvPicPr>
          <p:cNvPr id="23" name="Picture 22"/>
          <p:cNvPicPr>
            <a:picLocks noChangeAspect="1"/>
          </p:cNvPicPr>
          <p:nvPr/>
        </p:nvPicPr>
        <p:blipFill>
          <a:blip r:embed="rId11"/>
          <a:stretch>
            <a:fillRect/>
          </a:stretch>
        </p:blipFill>
        <p:spPr>
          <a:xfrm>
            <a:off x="7416960" y="5333314"/>
            <a:ext cx="664594" cy="664594"/>
          </a:xfrm>
          <a:prstGeom prst="rect">
            <a:avLst/>
          </a:prstGeom>
        </p:spPr>
      </p:pic>
    </p:spTree>
    <p:extLst>
      <p:ext uri="{BB962C8B-B14F-4D97-AF65-F5344CB8AC3E}">
        <p14:creationId xmlns:p14="http://schemas.microsoft.com/office/powerpoint/2010/main" val="245021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85207"/>
            <a:ext cx="7704667" cy="1003662"/>
          </a:xfrm>
        </p:spPr>
        <p:txBody>
          <a:bodyPr>
            <a:normAutofit fontScale="90000"/>
          </a:bodyPr>
          <a:lstStyle/>
          <a:p>
            <a:r>
              <a:rPr lang="en-US" b="1" dirty="0"/>
              <a:t>Full Field Images</a:t>
            </a:r>
            <a:br>
              <a:rPr lang="en-US" b="1" dirty="0"/>
            </a:br>
            <a:r>
              <a:rPr lang="en-US" sz="2800" dirty="0"/>
              <a:t>A Mandala Reflected Around Itself</a:t>
            </a:r>
            <a:endParaRPr lang="en-US" dirty="0"/>
          </a:p>
        </p:txBody>
      </p:sp>
      <p:sp>
        <p:nvSpPr>
          <p:cNvPr id="3" name="Content Placeholder 2"/>
          <p:cNvSpPr>
            <a:spLocks noGrp="1"/>
          </p:cNvSpPr>
          <p:nvPr>
            <p:ph sz="half" idx="1"/>
          </p:nvPr>
        </p:nvSpPr>
        <p:spPr>
          <a:xfrm>
            <a:off x="982132" y="1384663"/>
            <a:ext cx="3964771" cy="4651011"/>
          </a:xfrm>
        </p:spPr>
        <p:txBody>
          <a:bodyPr anchor="t"/>
          <a:lstStyle/>
          <a:p>
            <a:r>
              <a:rPr lang="en-US" sz="2000" dirty="0"/>
              <a:t>3 point – Equilateral Triangle</a:t>
            </a:r>
          </a:p>
          <a:p>
            <a:endParaRPr lang="en-US" sz="2000" dirty="0"/>
          </a:p>
          <a:p>
            <a:endParaRPr lang="en-US" sz="2000" dirty="0"/>
          </a:p>
          <a:p>
            <a:endParaRPr lang="en-US" sz="2000" dirty="0"/>
          </a:p>
          <a:p>
            <a:endParaRPr lang="en-US" sz="2000" dirty="0"/>
          </a:p>
          <a:p>
            <a:r>
              <a:rPr lang="en-US" sz="2000" dirty="0"/>
              <a:t>4 point – Isosceles  Right Triangle</a:t>
            </a:r>
          </a:p>
          <a:p>
            <a:endParaRPr lang="en-US" sz="2000" dirty="0"/>
          </a:p>
          <a:p>
            <a:endParaRPr lang="en-US" dirty="0"/>
          </a:p>
        </p:txBody>
      </p:sp>
      <p:sp>
        <p:nvSpPr>
          <p:cNvPr id="4" name="Content Placeholder 3"/>
          <p:cNvSpPr>
            <a:spLocks noGrp="1"/>
          </p:cNvSpPr>
          <p:nvPr>
            <p:ph sz="half" idx="2"/>
          </p:nvPr>
        </p:nvSpPr>
        <p:spPr>
          <a:xfrm>
            <a:off x="4946904" y="1392981"/>
            <a:ext cx="3739896" cy="4620843"/>
          </a:xfrm>
        </p:spPr>
        <p:txBody>
          <a:bodyPr anchor="t">
            <a:normAutofit/>
          </a:bodyPr>
          <a:lstStyle/>
          <a:p>
            <a:r>
              <a:rPr lang="en-US" sz="2000" dirty="0"/>
              <a:t>5 Point – Right Triangle</a:t>
            </a:r>
          </a:p>
          <a:p>
            <a:endParaRPr lang="en-US" sz="2000" dirty="0"/>
          </a:p>
          <a:p>
            <a:endParaRPr lang="en-US" sz="2000" dirty="0"/>
          </a:p>
          <a:p>
            <a:endParaRPr lang="en-US" sz="2000" dirty="0"/>
          </a:p>
          <a:p>
            <a:endParaRPr lang="en-US" sz="2000" dirty="0"/>
          </a:p>
          <a:p>
            <a:r>
              <a:rPr lang="en-US" sz="2000" dirty="0"/>
              <a:t>6 Point – Right Triangle</a:t>
            </a:r>
          </a:p>
        </p:txBody>
      </p:sp>
      <p:pic>
        <p:nvPicPr>
          <p:cNvPr id="5" name="Picture 4"/>
          <p:cNvPicPr>
            <a:picLocks noChangeAspect="1"/>
          </p:cNvPicPr>
          <p:nvPr/>
        </p:nvPicPr>
        <p:blipFill>
          <a:blip r:embed="rId2"/>
          <a:stretch>
            <a:fillRect/>
          </a:stretch>
        </p:blipFill>
        <p:spPr>
          <a:xfrm rot="16200000">
            <a:off x="2176175" y="1535854"/>
            <a:ext cx="1708252" cy="2169480"/>
          </a:xfrm>
          <a:prstGeom prst="rect">
            <a:avLst/>
          </a:prstGeom>
        </p:spPr>
      </p:pic>
      <p:pic>
        <p:nvPicPr>
          <p:cNvPr id="9" name="Picture 8"/>
          <p:cNvPicPr>
            <a:picLocks noChangeAspect="1"/>
          </p:cNvPicPr>
          <p:nvPr/>
        </p:nvPicPr>
        <p:blipFill>
          <a:blip r:embed="rId3"/>
          <a:stretch>
            <a:fillRect/>
          </a:stretch>
        </p:blipFill>
        <p:spPr>
          <a:xfrm>
            <a:off x="5317885" y="1766467"/>
            <a:ext cx="1797018" cy="1710240"/>
          </a:xfrm>
          <a:prstGeom prst="rect">
            <a:avLst/>
          </a:prstGeom>
        </p:spPr>
      </p:pic>
      <p:pic>
        <p:nvPicPr>
          <p:cNvPr id="10" name="Picture 9"/>
          <p:cNvPicPr>
            <a:picLocks noChangeAspect="1"/>
          </p:cNvPicPr>
          <p:nvPr/>
        </p:nvPicPr>
        <p:blipFill>
          <a:blip r:embed="rId4"/>
          <a:stretch>
            <a:fillRect/>
          </a:stretch>
        </p:blipFill>
        <p:spPr>
          <a:xfrm>
            <a:off x="5317885" y="3997234"/>
            <a:ext cx="2587728" cy="2255520"/>
          </a:xfrm>
          <a:prstGeom prst="rect">
            <a:avLst/>
          </a:prstGeom>
        </p:spPr>
      </p:pic>
      <p:pic>
        <p:nvPicPr>
          <p:cNvPr id="11" name="Picture 10"/>
          <p:cNvPicPr>
            <a:picLocks noChangeAspect="1"/>
          </p:cNvPicPr>
          <p:nvPr/>
        </p:nvPicPr>
        <p:blipFill>
          <a:blip r:embed="rId5"/>
          <a:stretch>
            <a:fillRect/>
          </a:stretch>
        </p:blipFill>
        <p:spPr>
          <a:xfrm>
            <a:off x="1945560" y="4051618"/>
            <a:ext cx="2169481" cy="2264122"/>
          </a:xfrm>
          <a:prstGeom prst="rect">
            <a:avLst/>
          </a:prstGeom>
        </p:spPr>
      </p:pic>
    </p:spTree>
    <p:extLst>
      <p:ext uri="{BB962C8B-B14F-4D97-AF65-F5344CB8AC3E}">
        <p14:creationId xmlns:p14="http://schemas.microsoft.com/office/powerpoint/2010/main" val="416339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85208"/>
            <a:ext cx="7704667" cy="698862"/>
          </a:xfrm>
        </p:spPr>
        <p:txBody>
          <a:bodyPr>
            <a:normAutofit fontScale="90000"/>
          </a:bodyPr>
          <a:lstStyle/>
          <a:p>
            <a:r>
              <a:rPr lang="en-US" b="1" dirty="0"/>
              <a:t>4 Mirror Scope Images</a:t>
            </a:r>
          </a:p>
        </p:txBody>
      </p:sp>
      <p:sp>
        <p:nvSpPr>
          <p:cNvPr id="3" name="Content Placeholder 2"/>
          <p:cNvSpPr>
            <a:spLocks noGrp="1"/>
          </p:cNvSpPr>
          <p:nvPr>
            <p:ph sz="half" idx="1"/>
          </p:nvPr>
        </p:nvSpPr>
        <p:spPr>
          <a:xfrm>
            <a:off x="4834466" y="1620521"/>
            <a:ext cx="3739896" cy="4529091"/>
          </a:xfrm>
        </p:spPr>
        <p:txBody>
          <a:bodyPr anchor="t"/>
          <a:lstStyle/>
          <a:p>
            <a:pPr marL="0" indent="0">
              <a:buNone/>
            </a:pPr>
            <a:r>
              <a:rPr lang="en-US" sz="2400" dirty="0"/>
              <a:t> </a:t>
            </a:r>
          </a:p>
          <a:p>
            <a:endParaRPr lang="en-US" dirty="0"/>
          </a:p>
        </p:txBody>
      </p:sp>
      <p:sp>
        <p:nvSpPr>
          <p:cNvPr id="4" name="Content Placeholder 3"/>
          <p:cNvSpPr>
            <a:spLocks noGrp="1"/>
          </p:cNvSpPr>
          <p:nvPr>
            <p:ph sz="half" idx="2"/>
          </p:nvPr>
        </p:nvSpPr>
        <p:spPr>
          <a:xfrm>
            <a:off x="982133" y="1073331"/>
            <a:ext cx="3739896" cy="5701938"/>
          </a:xfrm>
        </p:spPr>
        <p:txBody>
          <a:bodyPr anchor="t"/>
          <a:lstStyle/>
          <a:p>
            <a:r>
              <a:rPr lang="en-US" sz="2400" dirty="0"/>
              <a:t>Square 4 Mirror</a:t>
            </a:r>
          </a:p>
          <a:p>
            <a:endParaRPr lang="en-US" dirty="0"/>
          </a:p>
          <a:p>
            <a:endParaRPr lang="en-US" dirty="0"/>
          </a:p>
          <a:p>
            <a:endParaRPr lang="en-US" dirty="0"/>
          </a:p>
          <a:p>
            <a:endParaRPr lang="en-US" dirty="0"/>
          </a:p>
          <a:p>
            <a:pPr marL="457200">
              <a:lnSpc>
                <a:spcPct val="150000"/>
              </a:lnSpc>
            </a:pPr>
            <a:r>
              <a:rPr lang="en-US" sz="2400" dirty="0"/>
              <a:t>3 Mirror – Chorus Line</a:t>
            </a:r>
          </a:p>
          <a:p>
            <a:endParaRPr lang="en-US" dirty="0"/>
          </a:p>
          <a:p>
            <a:endParaRPr lang="en-US" dirty="0"/>
          </a:p>
          <a:p>
            <a:endParaRPr lang="en-US" dirty="0"/>
          </a:p>
          <a:p>
            <a:r>
              <a:rPr lang="en-US" sz="2400" dirty="0"/>
              <a:t>4 Mirror – Diamond</a:t>
            </a:r>
          </a:p>
          <a:p>
            <a:endParaRPr lang="en-US" dirty="0"/>
          </a:p>
        </p:txBody>
      </p:sp>
      <p:pic>
        <p:nvPicPr>
          <p:cNvPr id="6" name="Picture 5"/>
          <p:cNvPicPr>
            <a:picLocks noChangeAspect="1"/>
          </p:cNvPicPr>
          <p:nvPr/>
        </p:nvPicPr>
        <p:blipFill>
          <a:blip r:embed="rId2"/>
          <a:stretch>
            <a:fillRect/>
          </a:stretch>
        </p:blipFill>
        <p:spPr>
          <a:xfrm rot="5400000">
            <a:off x="1872211" y="1165448"/>
            <a:ext cx="1496171" cy="2231359"/>
          </a:xfrm>
          <a:prstGeom prst="rect">
            <a:avLst/>
          </a:prstGeom>
        </p:spPr>
      </p:pic>
      <p:pic>
        <p:nvPicPr>
          <p:cNvPr id="8" name="Picture 7"/>
          <p:cNvPicPr>
            <a:picLocks noChangeAspect="1"/>
          </p:cNvPicPr>
          <p:nvPr/>
        </p:nvPicPr>
        <p:blipFill>
          <a:blip r:embed="rId3"/>
          <a:stretch>
            <a:fillRect/>
          </a:stretch>
        </p:blipFill>
        <p:spPr>
          <a:xfrm>
            <a:off x="1422355" y="3927427"/>
            <a:ext cx="2731634" cy="1032230"/>
          </a:xfrm>
          <a:prstGeom prst="rect">
            <a:avLst/>
          </a:prstGeom>
        </p:spPr>
      </p:pic>
      <p:pic>
        <p:nvPicPr>
          <p:cNvPr id="9" name="Picture 8"/>
          <p:cNvPicPr>
            <a:picLocks noChangeAspect="1"/>
          </p:cNvPicPr>
          <p:nvPr/>
        </p:nvPicPr>
        <p:blipFill>
          <a:blip r:embed="rId4"/>
          <a:stretch>
            <a:fillRect/>
          </a:stretch>
        </p:blipFill>
        <p:spPr>
          <a:xfrm rot="5400000">
            <a:off x="2522435" y="5162618"/>
            <a:ext cx="1177663" cy="1973988"/>
          </a:xfrm>
          <a:prstGeom prst="rect">
            <a:avLst/>
          </a:prstGeom>
        </p:spPr>
      </p:pic>
      <p:sp>
        <p:nvSpPr>
          <p:cNvPr id="14" name="Content Placeholder 3"/>
          <p:cNvSpPr txBox="1">
            <a:spLocks/>
          </p:cNvSpPr>
          <p:nvPr/>
        </p:nvSpPr>
        <p:spPr>
          <a:xfrm>
            <a:off x="4522168" y="1156062"/>
            <a:ext cx="3739896" cy="57019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r>
              <a:rPr lang="en-US" sz="2400" dirty="0"/>
              <a:t>Drunken Chorus Line</a:t>
            </a:r>
          </a:p>
          <a:p>
            <a:endParaRPr lang="en-US" dirty="0"/>
          </a:p>
          <a:p>
            <a:endParaRPr lang="en-US" dirty="0"/>
          </a:p>
          <a:p>
            <a:endParaRPr lang="en-US" dirty="0"/>
          </a:p>
          <a:p>
            <a:pPr marL="457200">
              <a:lnSpc>
                <a:spcPct val="150000"/>
              </a:lnSpc>
            </a:pPr>
            <a:r>
              <a:rPr lang="en-US" sz="2400" dirty="0"/>
              <a:t>Tree Spirit Chorus Line</a:t>
            </a:r>
          </a:p>
          <a:p>
            <a:endParaRPr lang="en-US" dirty="0"/>
          </a:p>
          <a:p>
            <a:endParaRPr lang="en-US" dirty="0"/>
          </a:p>
          <a:p>
            <a:pPr>
              <a:lnSpc>
                <a:spcPct val="150000"/>
              </a:lnSpc>
            </a:pPr>
            <a:endParaRPr lang="en-US" dirty="0"/>
          </a:p>
          <a:p>
            <a:r>
              <a:rPr lang="en-US" sz="2400" dirty="0"/>
              <a:t>Cherokee Headdress</a:t>
            </a:r>
          </a:p>
          <a:p>
            <a:endParaRPr lang="en-US" dirty="0"/>
          </a:p>
        </p:txBody>
      </p:sp>
      <p:pic>
        <p:nvPicPr>
          <p:cNvPr id="10" name="Picture 9"/>
          <p:cNvPicPr>
            <a:picLocks noChangeAspect="1"/>
          </p:cNvPicPr>
          <p:nvPr/>
        </p:nvPicPr>
        <p:blipFill>
          <a:blip r:embed="rId5"/>
          <a:stretch>
            <a:fillRect/>
          </a:stretch>
        </p:blipFill>
        <p:spPr>
          <a:xfrm rot="16200000">
            <a:off x="5767336" y="792879"/>
            <a:ext cx="1270722" cy="2926004"/>
          </a:xfrm>
          <a:prstGeom prst="rect">
            <a:avLst/>
          </a:prstGeom>
        </p:spPr>
      </p:pic>
      <p:pic>
        <p:nvPicPr>
          <p:cNvPr id="11" name="Picture 10"/>
          <p:cNvPicPr>
            <a:picLocks noChangeAspect="1"/>
          </p:cNvPicPr>
          <p:nvPr/>
        </p:nvPicPr>
        <p:blipFill>
          <a:blip r:embed="rId6"/>
          <a:stretch>
            <a:fillRect/>
          </a:stretch>
        </p:blipFill>
        <p:spPr>
          <a:xfrm rot="5400000">
            <a:off x="5483962" y="3064124"/>
            <a:ext cx="1437514" cy="2225022"/>
          </a:xfrm>
          <a:prstGeom prst="rect">
            <a:avLst/>
          </a:prstGeom>
        </p:spPr>
      </p:pic>
      <p:pic>
        <p:nvPicPr>
          <p:cNvPr id="15" name="Picture 14"/>
          <p:cNvPicPr>
            <a:picLocks noChangeAspect="1"/>
          </p:cNvPicPr>
          <p:nvPr/>
        </p:nvPicPr>
        <p:blipFill>
          <a:blip r:embed="rId7"/>
          <a:stretch>
            <a:fillRect/>
          </a:stretch>
        </p:blipFill>
        <p:spPr>
          <a:xfrm>
            <a:off x="5448480" y="5307433"/>
            <a:ext cx="1257143" cy="1269841"/>
          </a:xfrm>
          <a:prstGeom prst="rect">
            <a:avLst/>
          </a:prstGeom>
        </p:spPr>
      </p:pic>
    </p:spTree>
    <p:extLst>
      <p:ext uri="{BB962C8B-B14F-4D97-AF65-F5344CB8AC3E}">
        <p14:creationId xmlns:p14="http://schemas.microsoft.com/office/powerpoint/2010/main" val="71302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194" y="431074"/>
            <a:ext cx="7514035" cy="870313"/>
          </a:xfrm>
        </p:spPr>
        <p:txBody>
          <a:bodyPr/>
          <a:lstStyle/>
          <a:p>
            <a:r>
              <a:rPr lang="en-US" b="1" dirty="0"/>
              <a:t>History of Kaleidoscopes</a:t>
            </a:r>
          </a:p>
        </p:txBody>
      </p:sp>
      <p:sp>
        <p:nvSpPr>
          <p:cNvPr id="3" name="Content Placeholder 2"/>
          <p:cNvSpPr>
            <a:spLocks noGrp="1"/>
          </p:cNvSpPr>
          <p:nvPr>
            <p:ph idx="1"/>
          </p:nvPr>
        </p:nvSpPr>
        <p:spPr>
          <a:xfrm>
            <a:off x="1113233" y="1402080"/>
            <a:ext cx="7514035" cy="5207726"/>
          </a:xfrm>
        </p:spPr>
        <p:txBody>
          <a:bodyPr anchor="t">
            <a:normAutofit lnSpcReduction="10000"/>
          </a:bodyPr>
          <a:lstStyle/>
          <a:p>
            <a:r>
              <a:rPr lang="en-US" dirty="0"/>
              <a:t>“Kaleidoscope” is a combination of Greek words, KALO, EIDO, SCOPOS meaning beautiful-forms-viewer.</a:t>
            </a:r>
          </a:p>
          <a:p>
            <a:r>
              <a:rPr lang="en-US" dirty="0"/>
              <a:t>Greek mathematician Ptolemy contemplated effects of abutting mirrors</a:t>
            </a:r>
          </a:p>
          <a:p>
            <a:r>
              <a:rPr lang="en-US" dirty="0"/>
              <a:t>Egyptians placed 2 or 3 slabs of highly polished limestone at different angles and watched mandalas of human dancers</a:t>
            </a:r>
          </a:p>
          <a:p>
            <a:r>
              <a:rPr lang="en-US" dirty="0"/>
              <a:t>Kaleidoscopes were invented by Sir David Brewster (1816)</a:t>
            </a:r>
          </a:p>
          <a:p>
            <a:r>
              <a:rPr lang="en-US" dirty="0"/>
              <a:t>Charles G. Bush brought kaleidoscopes to America in 1870</a:t>
            </a:r>
          </a:p>
          <a:p>
            <a:r>
              <a:rPr lang="en-US" dirty="0"/>
              <a:t>Cozy Baker started Kaleidoscope Society in 1986</a:t>
            </a:r>
          </a:p>
          <a:p>
            <a:endParaRPr lang="en-US" dirty="0"/>
          </a:p>
          <a:p>
            <a:endParaRPr lang="en-US" dirty="0"/>
          </a:p>
          <a:p>
            <a:endParaRPr lang="en-US" dirty="0"/>
          </a:p>
        </p:txBody>
      </p:sp>
    </p:spTree>
    <p:extLst>
      <p:ext uri="{BB962C8B-B14F-4D97-AF65-F5344CB8AC3E}">
        <p14:creationId xmlns:p14="http://schemas.microsoft.com/office/powerpoint/2010/main" val="190784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331" y="274264"/>
            <a:ext cx="4069619" cy="526926"/>
          </a:xfrm>
        </p:spPr>
        <p:txBody>
          <a:bodyPr>
            <a:normAutofit fontScale="90000"/>
          </a:bodyPr>
          <a:lstStyle/>
          <a:p>
            <a:r>
              <a:rPr lang="en-US" sz="3100" b="1" dirty="0"/>
              <a:t>Sir David Brewster</a:t>
            </a:r>
            <a:endParaRPr lang="en-US" dirty="0"/>
          </a:p>
        </p:txBody>
      </p:sp>
      <p:pic>
        <p:nvPicPr>
          <p:cNvPr id="5" name="Picture Placeholder 4"/>
          <p:cNvPicPr>
            <a:picLocks noGrp="1" noChangeAspect="1"/>
          </p:cNvPicPr>
          <p:nvPr>
            <p:ph type="pic" idx="1"/>
          </p:nvPr>
        </p:nvPicPr>
        <p:blipFill>
          <a:blip r:embed="rId3"/>
          <a:srcRect l="6828" r="6828"/>
          <a:stretch>
            <a:fillRect/>
          </a:stretch>
        </p:blipFill>
        <p:spPr>
          <a:xfrm>
            <a:off x="5696011" y="1187982"/>
            <a:ext cx="2715536" cy="3784068"/>
          </a:xfrm>
        </p:spPr>
      </p:pic>
      <p:sp>
        <p:nvSpPr>
          <p:cNvPr id="4" name="Text Placeholder 3"/>
          <p:cNvSpPr>
            <a:spLocks noGrp="1"/>
          </p:cNvSpPr>
          <p:nvPr>
            <p:ph type="body" sz="half" idx="2"/>
          </p:nvPr>
        </p:nvSpPr>
        <p:spPr>
          <a:xfrm>
            <a:off x="1278331" y="896984"/>
            <a:ext cx="4285047" cy="5803561"/>
          </a:xfrm>
        </p:spPr>
        <p:txBody>
          <a:bodyPr anchor="t">
            <a:normAutofit fontScale="92500" lnSpcReduction="20000"/>
          </a:bodyPr>
          <a:lstStyle/>
          <a:p>
            <a:pPr marL="214313" indent="-214313" algn="l">
              <a:buFont typeface="Arial" panose="020B0604020202020204" pitchFamily="34" charset="0"/>
              <a:buChar char="•"/>
            </a:pPr>
            <a:r>
              <a:rPr lang="en-US" sz="2000" b="1" dirty="0"/>
              <a:t>Invented the kaleidoscope in 1816 </a:t>
            </a:r>
            <a:r>
              <a:rPr lang="en-US" sz="2000" dirty="0"/>
              <a:t>(patented in 1817). Made no money from his invention because of a mistake in his patent.</a:t>
            </a:r>
          </a:p>
          <a:p>
            <a:pPr marL="214313" indent="-214313" algn="l">
              <a:buFont typeface="Arial" panose="020B0604020202020204" pitchFamily="34" charset="0"/>
              <a:buChar char="•"/>
            </a:pPr>
            <a:r>
              <a:rPr lang="en-US" sz="2000" dirty="0"/>
              <a:t>Scottish child prodigy, built a telescope at age 10</a:t>
            </a:r>
          </a:p>
          <a:p>
            <a:pPr marL="214313" indent="-214313" algn="l">
              <a:buFont typeface="Arial" panose="020B0604020202020204" pitchFamily="34" charset="0"/>
              <a:buChar char="•"/>
            </a:pPr>
            <a:r>
              <a:rPr lang="en-US" sz="2000" dirty="0"/>
              <a:t>Started studying for clergy at age 12, earning Master of Arts at age 19. Dropped out of ministry after 1</a:t>
            </a:r>
            <a:r>
              <a:rPr lang="en-US" sz="2000" baseline="30000" dirty="0"/>
              <a:t>st</a:t>
            </a:r>
            <a:r>
              <a:rPr lang="en-US" sz="2000" dirty="0"/>
              <a:t> sermon</a:t>
            </a:r>
          </a:p>
          <a:p>
            <a:pPr marL="214313" indent="-214313" algn="l">
              <a:buFont typeface="Arial" panose="020B0604020202020204" pitchFamily="34" charset="0"/>
              <a:buChar char="•"/>
            </a:pPr>
            <a:r>
              <a:rPr lang="en-US" sz="2000" dirty="0"/>
              <a:t>Invented the Fresnel mirror (polygonal lens built in circular segments) which is used in all lighthouses (1811)</a:t>
            </a:r>
          </a:p>
          <a:p>
            <a:pPr marL="214313" indent="-214313" algn="l">
              <a:buFont typeface="Arial" panose="020B0604020202020204" pitchFamily="34" charset="0"/>
              <a:buChar char="•"/>
            </a:pPr>
            <a:r>
              <a:rPr lang="en-US" sz="2000" dirty="0"/>
              <a:t>Awarded for theories of polarized light. Brewster’s Angle – simple way to calculate angle light must strike subject for maximum polarization. Theory still used for radio signals to microscopes. Central to fiber optics, lasers, and study of meteorology and cosmetology.</a:t>
            </a:r>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endParaRPr lang="en-US" dirty="0"/>
          </a:p>
        </p:txBody>
      </p:sp>
      <p:pic>
        <p:nvPicPr>
          <p:cNvPr id="7" name="Picture 6"/>
          <p:cNvPicPr>
            <a:picLocks noChangeAspect="1"/>
          </p:cNvPicPr>
          <p:nvPr/>
        </p:nvPicPr>
        <p:blipFill>
          <a:blip r:embed="rId4"/>
          <a:stretch>
            <a:fillRect/>
          </a:stretch>
        </p:blipFill>
        <p:spPr>
          <a:xfrm>
            <a:off x="7608677" y="2933749"/>
            <a:ext cx="1414463" cy="2586038"/>
          </a:xfrm>
          <a:prstGeom prst="rect">
            <a:avLst/>
          </a:prstGeom>
        </p:spPr>
      </p:pic>
      <p:pic>
        <p:nvPicPr>
          <p:cNvPr id="8" name="Picture 7"/>
          <p:cNvPicPr>
            <a:picLocks noChangeAspect="1"/>
          </p:cNvPicPr>
          <p:nvPr/>
        </p:nvPicPr>
        <p:blipFill>
          <a:blip r:embed="rId5"/>
          <a:stretch>
            <a:fillRect/>
          </a:stretch>
        </p:blipFill>
        <p:spPr>
          <a:xfrm>
            <a:off x="5563378" y="4285928"/>
            <a:ext cx="1875045" cy="1504047"/>
          </a:xfrm>
          <a:prstGeom prst="rect">
            <a:avLst/>
          </a:prstGeom>
        </p:spPr>
      </p:pic>
    </p:spTree>
    <p:extLst>
      <p:ext uri="{BB962C8B-B14F-4D97-AF65-F5344CB8AC3E}">
        <p14:creationId xmlns:p14="http://schemas.microsoft.com/office/powerpoint/2010/main" val="38695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031" y="334201"/>
            <a:ext cx="4069619" cy="688513"/>
          </a:xfrm>
        </p:spPr>
        <p:txBody>
          <a:bodyPr/>
          <a:lstStyle/>
          <a:p>
            <a:r>
              <a:rPr lang="en-US" b="1" dirty="0"/>
              <a:t>Charles G. Bush</a:t>
            </a:r>
          </a:p>
        </p:txBody>
      </p:sp>
      <p:pic>
        <p:nvPicPr>
          <p:cNvPr id="5" name="Picture Placeholder 4"/>
          <p:cNvPicPr>
            <a:picLocks noGrp="1" noChangeAspect="1"/>
          </p:cNvPicPr>
          <p:nvPr>
            <p:ph type="pic" idx="1"/>
          </p:nvPr>
        </p:nvPicPr>
        <p:blipFill>
          <a:blip r:embed="rId3"/>
          <a:srcRect l="11551" r="11551"/>
          <a:stretch>
            <a:fillRect/>
          </a:stretch>
        </p:blipFill>
        <p:spPr>
          <a:xfrm>
            <a:off x="5408650" y="1115043"/>
            <a:ext cx="2141682" cy="2984410"/>
          </a:xfrm>
        </p:spPr>
      </p:pic>
      <p:sp>
        <p:nvSpPr>
          <p:cNvPr id="4" name="Text Placeholder 3"/>
          <p:cNvSpPr>
            <a:spLocks noGrp="1"/>
          </p:cNvSpPr>
          <p:nvPr>
            <p:ph type="body" sz="half" idx="2"/>
          </p:nvPr>
        </p:nvSpPr>
        <p:spPr>
          <a:xfrm>
            <a:off x="992777" y="1115043"/>
            <a:ext cx="4204171" cy="5581848"/>
          </a:xfrm>
        </p:spPr>
        <p:txBody>
          <a:bodyPr anchor="t">
            <a:normAutofit/>
          </a:bodyPr>
          <a:lstStyle/>
          <a:p>
            <a:pPr marL="214313" indent="-214313" algn="l">
              <a:buFont typeface="Arial" panose="020B0604020202020204" pitchFamily="34" charset="0"/>
              <a:buChar char="•"/>
            </a:pPr>
            <a:r>
              <a:rPr lang="en-US" sz="2000" dirty="0"/>
              <a:t>Started Kaleidoscope fad in America</a:t>
            </a:r>
          </a:p>
          <a:p>
            <a:pPr marL="214313" indent="-214313" algn="l">
              <a:buFont typeface="Arial" panose="020B0604020202020204" pitchFamily="34" charset="0"/>
              <a:buChar char="•"/>
            </a:pPr>
            <a:r>
              <a:rPr lang="en-US" sz="2000" dirty="0"/>
              <a:t>Born in Prussia, moved to Plymouth, MA</a:t>
            </a:r>
          </a:p>
          <a:p>
            <a:pPr marL="214313" indent="-214313" algn="l">
              <a:buFont typeface="Arial" panose="020B0604020202020204" pitchFamily="34" charset="0"/>
              <a:buChar char="•"/>
            </a:pPr>
            <a:r>
              <a:rPr lang="en-US" sz="2000" dirty="0"/>
              <a:t>Rope maker using microscopes to examine the fibers</a:t>
            </a:r>
          </a:p>
          <a:p>
            <a:pPr marL="214313" indent="-214313" algn="l">
              <a:buFont typeface="Arial" panose="020B0604020202020204" pitchFamily="34" charset="0"/>
              <a:buChar char="•"/>
            </a:pPr>
            <a:r>
              <a:rPr lang="en-US" sz="2000" dirty="0"/>
              <a:t>Started making kaleidoscopes in 1870</a:t>
            </a:r>
          </a:p>
          <a:p>
            <a:pPr marL="214313" indent="-214313" algn="l">
              <a:buFont typeface="Arial" panose="020B0604020202020204" pitchFamily="34" charset="0"/>
              <a:buChar char="•"/>
            </a:pPr>
            <a:r>
              <a:rPr lang="en-US" sz="2000" dirty="0"/>
              <a:t>Known for his liquid filled objects (ampules) containing bubbles that caused continuous movement</a:t>
            </a:r>
          </a:p>
          <a:p>
            <a:pPr marL="214313" indent="-214313" algn="l">
              <a:buFont typeface="Arial" panose="020B0604020202020204" pitchFamily="34" charset="0"/>
              <a:buChar char="•"/>
            </a:pPr>
            <a:r>
              <a:rPr lang="en-US" sz="2000" dirty="0"/>
              <a:t>Patents: ampules, interchangeable object cell, color wheel for scopes, 4 legged stand</a:t>
            </a:r>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endParaRPr lang="en-US" dirty="0"/>
          </a:p>
        </p:txBody>
      </p:sp>
      <p:pic>
        <p:nvPicPr>
          <p:cNvPr id="7" name="Picture 6"/>
          <p:cNvPicPr>
            <a:picLocks noChangeAspect="1"/>
          </p:cNvPicPr>
          <p:nvPr/>
        </p:nvPicPr>
        <p:blipFill>
          <a:blip r:embed="rId4"/>
          <a:stretch>
            <a:fillRect/>
          </a:stretch>
        </p:blipFill>
        <p:spPr>
          <a:xfrm>
            <a:off x="5196948" y="4473982"/>
            <a:ext cx="1507331" cy="1207294"/>
          </a:xfrm>
          <a:prstGeom prst="rect">
            <a:avLst/>
          </a:prstGeom>
        </p:spPr>
      </p:pic>
      <p:pic>
        <p:nvPicPr>
          <p:cNvPr id="8" name="Picture 7"/>
          <p:cNvPicPr>
            <a:picLocks noChangeAspect="1"/>
          </p:cNvPicPr>
          <p:nvPr/>
        </p:nvPicPr>
        <p:blipFill>
          <a:blip r:embed="rId5"/>
          <a:stretch>
            <a:fillRect/>
          </a:stretch>
        </p:blipFill>
        <p:spPr>
          <a:xfrm>
            <a:off x="7055417" y="3472211"/>
            <a:ext cx="1901106" cy="2283611"/>
          </a:xfrm>
          <a:prstGeom prst="rect">
            <a:avLst/>
          </a:prstGeom>
        </p:spPr>
      </p:pic>
    </p:spTree>
    <p:extLst>
      <p:ext uri="{BB962C8B-B14F-4D97-AF65-F5344CB8AC3E}">
        <p14:creationId xmlns:p14="http://schemas.microsoft.com/office/powerpoint/2010/main" val="104215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330" y="342311"/>
            <a:ext cx="4069619" cy="493712"/>
          </a:xfrm>
        </p:spPr>
        <p:txBody>
          <a:bodyPr>
            <a:normAutofit fontScale="90000"/>
          </a:bodyPr>
          <a:lstStyle/>
          <a:p>
            <a:r>
              <a:rPr lang="en-US" b="1" dirty="0"/>
              <a:t>Cozy Baker</a:t>
            </a:r>
            <a:endParaRPr lang="en-US" dirty="0"/>
          </a:p>
        </p:txBody>
      </p:sp>
      <p:pic>
        <p:nvPicPr>
          <p:cNvPr id="9" name="Picture Placeholder 8"/>
          <p:cNvPicPr>
            <a:picLocks noGrp="1" noChangeAspect="1"/>
          </p:cNvPicPr>
          <p:nvPr>
            <p:ph type="pic" idx="1"/>
          </p:nvPr>
        </p:nvPicPr>
        <p:blipFill>
          <a:blip r:embed="rId2"/>
          <a:srcRect l="12578" r="12578"/>
          <a:stretch>
            <a:fillRect/>
          </a:stretch>
        </p:blipFill>
        <p:spPr/>
      </p:pic>
      <p:sp>
        <p:nvSpPr>
          <p:cNvPr id="4" name="Text Placeholder 3"/>
          <p:cNvSpPr>
            <a:spLocks noGrp="1"/>
          </p:cNvSpPr>
          <p:nvPr>
            <p:ph type="body" sz="half" idx="2"/>
          </p:nvPr>
        </p:nvSpPr>
        <p:spPr>
          <a:xfrm>
            <a:off x="1278331" y="914401"/>
            <a:ext cx="4069619" cy="5442856"/>
          </a:xfrm>
        </p:spPr>
        <p:txBody>
          <a:bodyPr anchor="t">
            <a:normAutofit fontScale="92500" lnSpcReduction="10000"/>
          </a:bodyPr>
          <a:lstStyle/>
          <a:p>
            <a:pPr marL="214313" indent="-214313" algn="l">
              <a:buFont typeface="Arial" panose="020B0604020202020204" pitchFamily="34" charset="0"/>
              <a:buChar char="•"/>
            </a:pPr>
            <a:r>
              <a:rPr lang="en-US" sz="2000" dirty="0"/>
              <a:t>Started the Brewster Kaleidoscope Society in 1986 at the 2</a:t>
            </a:r>
            <a:r>
              <a:rPr lang="en-US" sz="2000" baseline="30000" dirty="0"/>
              <a:t>nd</a:t>
            </a:r>
            <a:r>
              <a:rPr lang="en-US" sz="2000" dirty="0"/>
              <a:t> kaleidoscope exhibit at the Strathmore Hall Art Center (Bethesda, </a:t>
            </a:r>
            <a:r>
              <a:rPr lang="en-US" sz="2000" dirty="0" err="1"/>
              <a:t>Md</a:t>
            </a:r>
            <a:r>
              <a:rPr lang="en-US" sz="2000" dirty="0"/>
              <a:t>) </a:t>
            </a:r>
          </a:p>
          <a:p>
            <a:pPr marL="214313" indent="-214313" algn="l">
              <a:buFont typeface="Arial" panose="020B0604020202020204" pitchFamily="34" charset="0"/>
              <a:buChar char="•"/>
            </a:pPr>
            <a:r>
              <a:rPr lang="en-US" sz="2000" dirty="0"/>
              <a:t>Purchased her first kaleidoscope in 1982 at a gift shop in Nashville, TN (made by Doug Johnson)</a:t>
            </a:r>
          </a:p>
          <a:p>
            <a:pPr marL="214313" indent="-214313" algn="l">
              <a:buFont typeface="Arial" panose="020B0604020202020204" pitchFamily="34" charset="0"/>
              <a:buChar char="•"/>
            </a:pPr>
            <a:r>
              <a:rPr lang="en-US" sz="2000" dirty="0"/>
              <a:t>1989 organized the first convention</a:t>
            </a:r>
          </a:p>
          <a:p>
            <a:pPr marL="214313" indent="-214313" algn="l">
              <a:buFont typeface="Arial" panose="020B0604020202020204" pitchFamily="34" charset="0"/>
              <a:buChar char="•"/>
            </a:pPr>
            <a:r>
              <a:rPr lang="en-US" sz="2000" i="1" dirty="0"/>
              <a:t>Cozy Baker Award </a:t>
            </a:r>
            <a:r>
              <a:rPr lang="en-US" sz="2000" dirty="0"/>
              <a:t>is a special award that goes to an artist who is responsible for the development of innovations that set the standard for the aesthetic of the art of kaleidoscope</a:t>
            </a:r>
          </a:p>
          <a:p>
            <a:pPr marL="214313" indent="-214313" algn="l">
              <a:buFont typeface="Arial" panose="020B0604020202020204" pitchFamily="34" charset="0"/>
              <a:buChar char="•"/>
            </a:pPr>
            <a:r>
              <a:rPr lang="en-US" sz="2000" dirty="0"/>
              <a:t>Never designed a kaleidoscope</a:t>
            </a:r>
          </a:p>
          <a:p>
            <a:pPr marL="214313" indent="-214313" algn="l">
              <a:buFont typeface="Arial" panose="020B0604020202020204" pitchFamily="34" charset="0"/>
              <a:buChar char="•"/>
            </a:pPr>
            <a:r>
              <a:rPr lang="en-US" sz="2000" dirty="0"/>
              <a:t>Wrote 7 books about kaleidoscopes</a:t>
            </a:r>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6174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602" y="225887"/>
            <a:ext cx="4069619" cy="688513"/>
          </a:xfrm>
        </p:spPr>
        <p:txBody>
          <a:bodyPr/>
          <a:lstStyle/>
          <a:p>
            <a:r>
              <a:rPr lang="en-US" b="1" dirty="0"/>
              <a:t>Land’s Barber Shop</a:t>
            </a:r>
          </a:p>
        </p:txBody>
      </p:sp>
      <p:pic>
        <p:nvPicPr>
          <p:cNvPr id="9" name="Picture Placeholder 8"/>
          <p:cNvPicPr>
            <a:picLocks noGrp="1" noChangeAspect="1"/>
          </p:cNvPicPr>
          <p:nvPr>
            <p:ph type="pic" idx="1"/>
          </p:nvPr>
        </p:nvPicPr>
        <p:blipFill>
          <a:blip r:embed="rId3"/>
          <a:srcRect l="23514" r="23514"/>
          <a:stretch>
            <a:fillRect/>
          </a:stretch>
        </p:blipFill>
        <p:spPr>
          <a:prstGeom prst="rect">
            <a:avLst/>
          </a:prstGeom>
        </p:spPr>
      </p:pic>
      <p:sp>
        <p:nvSpPr>
          <p:cNvPr id="4" name="Text Placeholder 3"/>
          <p:cNvSpPr>
            <a:spLocks noGrp="1"/>
          </p:cNvSpPr>
          <p:nvPr>
            <p:ph type="body" sz="half" idx="2"/>
          </p:nvPr>
        </p:nvSpPr>
        <p:spPr>
          <a:xfrm>
            <a:off x="1127329" y="1053736"/>
            <a:ext cx="4069619" cy="4955177"/>
          </a:xfrm>
        </p:spPr>
        <p:txBody>
          <a:bodyPr anchor="t">
            <a:normAutofit/>
          </a:bodyPr>
          <a:lstStyle/>
          <a:p>
            <a:pPr marL="214313" indent="-214313" algn="l">
              <a:buFont typeface="Arial" panose="020B0604020202020204" pitchFamily="34" charset="0"/>
              <a:buChar char="•"/>
            </a:pPr>
            <a:r>
              <a:rPr lang="en-US" sz="2400" dirty="0"/>
              <a:t>Home of the “help” I’m trapped in a kaleidoscope feeling…  </a:t>
            </a:r>
          </a:p>
          <a:p>
            <a:pPr marL="214313" indent="-214313" algn="l">
              <a:buFont typeface="Arial" panose="020B0604020202020204" pitchFamily="34" charset="0"/>
              <a:buChar char="•"/>
            </a:pPr>
            <a:r>
              <a:rPr lang="en-US" sz="2400" dirty="0"/>
              <a:t>Mirrors lined both sides of the shop and while sitting in the chair I would try to count how many reflections I could see of myself. </a:t>
            </a:r>
          </a:p>
          <a:p>
            <a:endParaRPr lang="en-US" dirty="0"/>
          </a:p>
        </p:txBody>
      </p:sp>
    </p:spTree>
    <p:extLst>
      <p:ext uri="{BB962C8B-B14F-4D97-AF65-F5344CB8AC3E}">
        <p14:creationId xmlns:p14="http://schemas.microsoft.com/office/powerpoint/2010/main" val="99519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289560"/>
            <a:ext cx="7514035" cy="798467"/>
          </a:xfrm>
        </p:spPr>
        <p:txBody>
          <a:bodyPr/>
          <a:lstStyle/>
          <a:p>
            <a:r>
              <a:rPr lang="en-US" b="1" dirty="0"/>
              <a:t>Kaleidoscope Uses</a:t>
            </a:r>
          </a:p>
        </p:txBody>
      </p:sp>
      <p:sp>
        <p:nvSpPr>
          <p:cNvPr id="5" name="Content Placeholder 4"/>
          <p:cNvSpPr>
            <a:spLocks noGrp="1"/>
          </p:cNvSpPr>
          <p:nvPr>
            <p:ph idx="1"/>
          </p:nvPr>
        </p:nvSpPr>
        <p:spPr>
          <a:xfrm>
            <a:off x="1404257" y="1175657"/>
            <a:ext cx="7223011" cy="5364480"/>
          </a:xfrm>
        </p:spPr>
        <p:txBody>
          <a:bodyPr anchor="t">
            <a:normAutofit fontScale="92500"/>
          </a:bodyPr>
          <a:lstStyle/>
          <a:p>
            <a:r>
              <a:rPr lang="en-US" sz="2800" dirty="0"/>
              <a:t>Enjoyment of beautiful images</a:t>
            </a:r>
          </a:p>
          <a:p>
            <a:r>
              <a:rPr lang="en-US" sz="2800" dirty="0"/>
              <a:t>Design of tapestries, rugs, carpets</a:t>
            </a:r>
          </a:p>
          <a:p>
            <a:r>
              <a:rPr lang="en-US" sz="2800" dirty="0"/>
              <a:t>Education</a:t>
            </a:r>
          </a:p>
          <a:p>
            <a:r>
              <a:rPr lang="en-US" sz="2800" dirty="0"/>
              <a:t>Learning Geometry</a:t>
            </a:r>
          </a:p>
          <a:p>
            <a:r>
              <a:rPr lang="en-US" sz="2800" dirty="0"/>
              <a:t>Stress Reduction</a:t>
            </a:r>
          </a:p>
          <a:p>
            <a:r>
              <a:rPr lang="en-US" sz="2800" dirty="0"/>
              <a:t>Meditation device (mandalas) increasing creativity</a:t>
            </a:r>
          </a:p>
          <a:p>
            <a:r>
              <a:rPr lang="en-US" sz="2800" dirty="0"/>
              <a:t>Chroma (color) therapy – colors affect  emotions</a:t>
            </a:r>
          </a:p>
          <a:p>
            <a:r>
              <a:rPr lang="en-US" sz="2800" dirty="0"/>
              <a:t>Mandalas – symbol of oneness with the universe</a:t>
            </a:r>
          </a:p>
          <a:p>
            <a:endParaRPr lang="en-US" dirty="0"/>
          </a:p>
        </p:txBody>
      </p:sp>
    </p:spTree>
    <p:extLst>
      <p:ext uri="{BB962C8B-B14F-4D97-AF65-F5344CB8AC3E}">
        <p14:creationId xmlns:p14="http://schemas.microsoft.com/office/powerpoint/2010/main" val="302572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32" y="426222"/>
            <a:ext cx="3934151" cy="736418"/>
          </a:xfrm>
        </p:spPr>
        <p:txBody>
          <a:bodyPr>
            <a:normAutofit/>
          </a:bodyPr>
          <a:lstStyle/>
          <a:p>
            <a:r>
              <a:rPr lang="en-US" b="1" dirty="0"/>
              <a:t>Types of Kaleidoscopes</a:t>
            </a:r>
          </a:p>
        </p:txBody>
      </p:sp>
      <p:pic>
        <p:nvPicPr>
          <p:cNvPr id="5" name="Picture Placeholder 4"/>
          <p:cNvPicPr>
            <a:picLocks noGrp="1" noChangeAspect="1"/>
          </p:cNvPicPr>
          <p:nvPr>
            <p:ph type="pic" idx="1"/>
          </p:nvPr>
        </p:nvPicPr>
        <p:blipFill>
          <a:blip r:embed="rId2"/>
          <a:srcRect l="14115" r="14115"/>
          <a:stretch>
            <a:fillRect/>
          </a:stretch>
        </p:blipFill>
        <p:spPr>
          <a:xfrm>
            <a:off x="4496929" y="1226395"/>
            <a:ext cx="1365068" cy="1902207"/>
          </a:xfrm>
        </p:spPr>
      </p:pic>
      <p:sp>
        <p:nvSpPr>
          <p:cNvPr id="4" name="Text Placeholder 3"/>
          <p:cNvSpPr>
            <a:spLocks noGrp="1"/>
          </p:cNvSpPr>
          <p:nvPr>
            <p:ph type="body" sz="half" idx="2"/>
          </p:nvPr>
        </p:nvSpPr>
        <p:spPr>
          <a:xfrm>
            <a:off x="1021026" y="1288870"/>
            <a:ext cx="3211763" cy="5259976"/>
          </a:xfrm>
        </p:spPr>
        <p:txBody>
          <a:bodyPr anchor="t">
            <a:normAutofit/>
          </a:bodyPr>
          <a:lstStyle/>
          <a:p>
            <a:pPr marL="214313" indent="-214313" algn="l">
              <a:buFont typeface="Arial" panose="020B0604020202020204" pitchFamily="34" charset="0"/>
              <a:buChar char="•"/>
            </a:pPr>
            <a:r>
              <a:rPr lang="en-US" sz="2400" dirty="0"/>
              <a:t>Hand held </a:t>
            </a:r>
          </a:p>
          <a:p>
            <a:pPr marL="214313" indent="-214313" algn="l">
              <a:buFont typeface="Arial" panose="020B0604020202020204" pitchFamily="34" charset="0"/>
              <a:buChar char="•"/>
            </a:pPr>
            <a:r>
              <a:rPr lang="en-US" sz="2400" dirty="0"/>
              <a:t>Cell / Wand</a:t>
            </a:r>
          </a:p>
          <a:p>
            <a:pPr marL="214313" indent="-214313" algn="l">
              <a:buFont typeface="Arial" panose="020B0604020202020204" pitchFamily="34" charset="0"/>
              <a:buChar char="•"/>
            </a:pPr>
            <a:r>
              <a:rPr lang="en-US" sz="2400" dirty="0"/>
              <a:t>Parlor scopes</a:t>
            </a:r>
          </a:p>
          <a:p>
            <a:pPr marL="214313" indent="-214313" algn="l">
              <a:buFont typeface="Arial" panose="020B0604020202020204" pitchFamily="34" charset="0"/>
              <a:buChar char="•"/>
            </a:pPr>
            <a:r>
              <a:rPr lang="en-US" sz="2400" dirty="0"/>
              <a:t>Jewelry </a:t>
            </a:r>
          </a:p>
          <a:p>
            <a:pPr marL="214313" indent="-214313" algn="l">
              <a:buFont typeface="Arial" panose="020B0604020202020204" pitchFamily="34" charset="0"/>
              <a:buChar char="•"/>
            </a:pPr>
            <a:r>
              <a:rPr lang="en-US" sz="2400" dirty="0"/>
              <a:t>Sculptural (public art)</a:t>
            </a:r>
          </a:p>
          <a:p>
            <a:pPr marL="214313" indent="-214313" algn="l">
              <a:buFont typeface="Arial" panose="020B0604020202020204" pitchFamily="34" charset="0"/>
              <a:buChar char="•"/>
            </a:pPr>
            <a:r>
              <a:rPr lang="en-US" sz="2400" dirty="0"/>
              <a:t>Architectural</a:t>
            </a:r>
          </a:p>
          <a:p>
            <a:pPr marL="214313" indent="-214313" algn="l">
              <a:buFont typeface="Arial" panose="020B0604020202020204" pitchFamily="34" charset="0"/>
              <a:buChar char="•"/>
            </a:pPr>
            <a:r>
              <a:rPr lang="en-US" sz="2400" dirty="0"/>
              <a:t>Projection</a:t>
            </a:r>
          </a:p>
          <a:p>
            <a:pPr marL="214313" indent="-214313" algn="l">
              <a:buFont typeface="Arial" panose="020B0604020202020204" pitchFamily="34" charset="0"/>
              <a:buChar char="•"/>
            </a:pPr>
            <a:r>
              <a:rPr lang="en-US" sz="2400" dirty="0"/>
              <a:t>Marble Scopes</a:t>
            </a:r>
          </a:p>
          <a:p>
            <a:pPr marL="214313" indent="-214313" algn="l">
              <a:buFont typeface="Arial" panose="020B0604020202020204" pitchFamily="34" charset="0"/>
              <a:buChar char="•"/>
            </a:pPr>
            <a:r>
              <a:rPr lang="en-US" sz="2400" dirty="0"/>
              <a:t>Teleidoscopes</a:t>
            </a:r>
          </a:p>
          <a:p>
            <a:pPr marL="214313" indent="-214313" algn="l">
              <a:buFont typeface="Arial" panose="020B0604020202020204" pitchFamily="34" charset="0"/>
              <a:buChar char="•"/>
            </a:pPr>
            <a:endParaRPr lang="en-US" dirty="0"/>
          </a:p>
        </p:txBody>
      </p:sp>
      <p:pic>
        <p:nvPicPr>
          <p:cNvPr id="7" name="Picture 6"/>
          <p:cNvPicPr>
            <a:picLocks noChangeAspect="1"/>
          </p:cNvPicPr>
          <p:nvPr/>
        </p:nvPicPr>
        <p:blipFill>
          <a:blip r:embed="rId3"/>
          <a:stretch>
            <a:fillRect/>
          </a:stretch>
        </p:blipFill>
        <p:spPr>
          <a:xfrm>
            <a:off x="5757918" y="2815091"/>
            <a:ext cx="3335791" cy="2225403"/>
          </a:xfrm>
          <a:prstGeom prst="rect">
            <a:avLst/>
          </a:prstGeom>
        </p:spPr>
      </p:pic>
      <p:pic>
        <p:nvPicPr>
          <p:cNvPr id="6" name="Picture 5"/>
          <p:cNvPicPr>
            <a:picLocks noChangeAspect="1"/>
          </p:cNvPicPr>
          <p:nvPr/>
        </p:nvPicPr>
        <p:blipFill>
          <a:blip r:embed="rId4"/>
          <a:stretch>
            <a:fillRect/>
          </a:stretch>
        </p:blipFill>
        <p:spPr>
          <a:xfrm>
            <a:off x="6126137" y="1226395"/>
            <a:ext cx="1169111" cy="1763309"/>
          </a:xfrm>
          <a:prstGeom prst="rect">
            <a:avLst/>
          </a:prstGeom>
        </p:spPr>
      </p:pic>
      <p:pic>
        <p:nvPicPr>
          <p:cNvPr id="8" name="Picture 7"/>
          <p:cNvPicPr>
            <a:picLocks noChangeAspect="1"/>
          </p:cNvPicPr>
          <p:nvPr/>
        </p:nvPicPr>
        <p:blipFill>
          <a:blip r:embed="rId5"/>
          <a:stretch>
            <a:fillRect/>
          </a:stretch>
        </p:blipFill>
        <p:spPr>
          <a:xfrm>
            <a:off x="7365661" y="4140925"/>
            <a:ext cx="1610483" cy="1615505"/>
          </a:xfrm>
          <a:prstGeom prst="rect">
            <a:avLst/>
          </a:prstGeom>
        </p:spPr>
      </p:pic>
      <p:pic>
        <p:nvPicPr>
          <p:cNvPr id="9" name="Picture 8"/>
          <p:cNvPicPr>
            <a:picLocks noChangeAspect="1"/>
          </p:cNvPicPr>
          <p:nvPr/>
        </p:nvPicPr>
        <p:blipFill>
          <a:blip r:embed="rId6"/>
          <a:stretch>
            <a:fillRect/>
          </a:stretch>
        </p:blipFill>
        <p:spPr>
          <a:xfrm>
            <a:off x="4454857" y="3692895"/>
            <a:ext cx="1504188" cy="2068830"/>
          </a:xfrm>
          <a:prstGeom prst="rect">
            <a:avLst/>
          </a:prstGeom>
        </p:spPr>
      </p:pic>
      <p:pic>
        <p:nvPicPr>
          <p:cNvPr id="10" name="Picture 9"/>
          <p:cNvPicPr>
            <a:picLocks noChangeAspect="1"/>
          </p:cNvPicPr>
          <p:nvPr/>
        </p:nvPicPr>
        <p:blipFill>
          <a:blip r:embed="rId7"/>
          <a:stretch>
            <a:fillRect/>
          </a:stretch>
        </p:blipFill>
        <p:spPr>
          <a:xfrm>
            <a:off x="7387126" y="1162640"/>
            <a:ext cx="1652452" cy="1652452"/>
          </a:xfrm>
          <a:prstGeom prst="rect">
            <a:avLst/>
          </a:prstGeom>
        </p:spPr>
      </p:pic>
    </p:spTree>
    <p:extLst>
      <p:ext uri="{BB962C8B-B14F-4D97-AF65-F5344CB8AC3E}">
        <p14:creationId xmlns:p14="http://schemas.microsoft.com/office/powerpoint/2010/main" val="35876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29" y="412578"/>
            <a:ext cx="4420031" cy="688513"/>
          </a:xfrm>
        </p:spPr>
        <p:txBody>
          <a:bodyPr>
            <a:noAutofit/>
          </a:bodyPr>
          <a:lstStyle/>
          <a:p>
            <a:r>
              <a:rPr lang="en-US" b="1" dirty="0"/>
              <a:t>Anatomy of a Kaleidoscope</a:t>
            </a:r>
          </a:p>
        </p:txBody>
      </p:sp>
      <p:pic>
        <p:nvPicPr>
          <p:cNvPr id="9" name="Picture Placeholder 8"/>
          <p:cNvPicPr>
            <a:picLocks noGrp="1" noChangeAspect="1"/>
          </p:cNvPicPr>
          <p:nvPr>
            <p:ph type="pic" idx="1"/>
          </p:nvPr>
        </p:nvPicPr>
        <p:blipFill>
          <a:blip r:embed="rId3"/>
          <a:srcRect l="10185" r="10185"/>
          <a:stretch>
            <a:fillRect/>
          </a:stretch>
        </p:blipFill>
        <p:spPr/>
      </p:pic>
      <p:sp>
        <p:nvSpPr>
          <p:cNvPr id="4" name="Text Placeholder 3"/>
          <p:cNvSpPr>
            <a:spLocks noGrp="1"/>
          </p:cNvSpPr>
          <p:nvPr>
            <p:ph type="body" sz="half" idx="2"/>
          </p:nvPr>
        </p:nvSpPr>
        <p:spPr>
          <a:xfrm>
            <a:off x="1127329" y="1184366"/>
            <a:ext cx="4069619" cy="5460274"/>
          </a:xfrm>
        </p:spPr>
        <p:txBody>
          <a:bodyPr anchor="t">
            <a:normAutofit/>
          </a:bodyPr>
          <a:lstStyle/>
          <a:p>
            <a:pPr marL="214313" indent="-214313" algn="l">
              <a:buFont typeface="Arial" panose="020B0604020202020204" pitchFamily="34" charset="0"/>
              <a:buChar char="•"/>
            </a:pPr>
            <a:r>
              <a:rPr lang="en-US" sz="2400" dirty="0"/>
              <a:t>Eye Piece</a:t>
            </a:r>
          </a:p>
          <a:p>
            <a:pPr marL="557213" lvl="1" indent="-214313">
              <a:buFont typeface="Arial" panose="020B0604020202020204" pitchFamily="34" charset="0"/>
              <a:buChar char="•"/>
            </a:pPr>
            <a:r>
              <a:rPr lang="en-US" sz="1800" dirty="0"/>
              <a:t>Glass / Optical Magnifying Lens</a:t>
            </a:r>
          </a:p>
          <a:p>
            <a:pPr marL="214313" indent="-214313" algn="l">
              <a:buFont typeface="Arial" panose="020B0604020202020204" pitchFamily="34" charset="0"/>
              <a:buChar char="•"/>
            </a:pPr>
            <a:r>
              <a:rPr lang="en-US" sz="2400" dirty="0"/>
              <a:t>Mirror System</a:t>
            </a:r>
          </a:p>
          <a:p>
            <a:pPr marL="557213" lvl="1" indent="-214313">
              <a:buFont typeface="Arial" panose="020B0604020202020204" pitchFamily="34" charset="0"/>
              <a:buChar char="•"/>
            </a:pPr>
            <a:r>
              <a:rPr lang="en-US" sz="1800" dirty="0"/>
              <a:t>First Surface Mirrors</a:t>
            </a:r>
          </a:p>
          <a:p>
            <a:pPr marL="557213" lvl="1" indent="-214313">
              <a:buFont typeface="Arial" panose="020B0604020202020204" pitchFamily="34" charset="0"/>
              <a:buChar char="•"/>
            </a:pPr>
            <a:r>
              <a:rPr lang="en-US" sz="1800" dirty="0"/>
              <a:t>Triangular / Rectangular / Polygon</a:t>
            </a:r>
          </a:p>
          <a:p>
            <a:pPr marL="557213" lvl="1" indent="-214313">
              <a:buFont typeface="Arial" panose="020B0604020202020204" pitchFamily="34" charset="0"/>
              <a:buChar char="•"/>
            </a:pPr>
            <a:r>
              <a:rPr lang="en-US" sz="1800" dirty="0"/>
              <a:t>Mandala / Full Field</a:t>
            </a:r>
          </a:p>
          <a:p>
            <a:pPr marL="214313" indent="-214313" algn="l">
              <a:buFont typeface="Arial" panose="020B0604020202020204" pitchFamily="34" charset="0"/>
              <a:buChar char="•"/>
            </a:pPr>
            <a:r>
              <a:rPr lang="en-US" sz="2400" dirty="0"/>
              <a:t>Object Cell</a:t>
            </a:r>
          </a:p>
          <a:p>
            <a:pPr marL="557213" lvl="1" indent="-214313">
              <a:buFont typeface="Arial" panose="020B0604020202020204" pitchFamily="34" charset="0"/>
              <a:buChar char="•"/>
            </a:pPr>
            <a:r>
              <a:rPr lang="en-US" sz="1800" dirty="0"/>
              <a:t>Liquid / Dry</a:t>
            </a:r>
          </a:p>
          <a:p>
            <a:pPr marL="557213" lvl="1" indent="-214313">
              <a:buFont typeface="Arial" panose="020B0604020202020204" pitchFamily="34" charset="0"/>
              <a:buChar char="•"/>
            </a:pPr>
            <a:r>
              <a:rPr lang="en-US" sz="1800" dirty="0"/>
              <a:t>Shaker / Rotating</a:t>
            </a:r>
          </a:p>
          <a:p>
            <a:pPr marL="557213" lvl="1" indent="-214313">
              <a:buFont typeface="Arial" panose="020B0604020202020204" pitchFamily="34" charset="0"/>
              <a:buChar char="•"/>
            </a:pPr>
            <a:r>
              <a:rPr lang="en-US" sz="1800" dirty="0"/>
              <a:t>Front light or side light</a:t>
            </a:r>
          </a:p>
          <a:p>
            <a:pPr marL="557213" lvl="1" indent="-214313">
              <a:buFont typeface="Arial" panose="020B0604020202020204" pitchFamily="34" charset="0"/>
              <a:buChar char="•"/>
            </a:pPr>
            <a:r>
              <a:rPr lang="en-US" sz="1800" dirty="0"/>
              <a:t>Color Wheel / Wand / Marble</a:t>
            </a:r>
          </a:p>
          <a:p>
            <a:pPr marL="557213" lvl="1" indent="-214313">
              <a:buFont typeface="Arial" panose="020B0604020202020204" pitchFamily="34" charset="0"/>
              <a:buChar char="•"/>
            </a:pPr>
            <a:endParaRPr lang="en-US" sz="2000" dirty="0"/>
          </a:p>
          <a:p>
            <a:pPr marL="557213" lvl="1" indent="-214313">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pPr marL="214313" indent="-214313"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3225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4218</TotalTime>
  <Words>1175</Words>
  <Application>Microsoft Office PowerPoint</Application>
  <PresentationFormat>On-screen Show (4:3)</PresentationFormat>
  <Paragraphs>222</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Times New Roman</vt:lpstr>
      <vt:lpstr>Parallax</vt:lpstr>
      <vt:lpstr>Kaleidoscope U</vt:lpstr>
      <vt:lpstr>History of Kaleidoscopes</vt:lpstr>
      <vt:lpstr>Sir David Brewster</vt:lpstr>
      <vt:lpstr>Charles G. Bush</vt:lpstr>
      <vt:lpstr>Cozy Baker</vt:lpstr>
      <vt:lpstr>Land’s Barber Shop</vt:lpstr>
      <vt:lpstr>Kaleidoscope Uses</vt:lpstr>
      <vt:lpstr>Types of Kaleidoscopes</vt:lpstr>
      <vt:lpstr>Anatomy of a Kaleidoscope</vt:lpstr>
      <vt:lpstr>First Surface Mirror</vt:lpstr>
      <vt:lpstr>Trivia</vt:lpstr>
      <vt:lpstr>Math</vt:lpstr>
      <vt:lpstr>(Tri-) Angles and Points</vt:lpstr>
      <vt:lpstr>Full Field Images A Mandala Reflected Around Itself</vt:lpstr>
      <vt:lpstr>4 Mirror Scope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Land</dc:creator>
  <cp:lastModifiedBy>Dan Land</cp:lastModifiedBy>
  <cp:revision>45</cp:revision>
  <cp:lastPrinted>2016-06-10T05:05:28Z</cp:lastPrinted>
  <dcterms:created xsi:type="dcterms:W3CDTF">2016-05-29T12:53:26Z</dcterms:created>
  <dcterms:modified xsi:type="dcterms:W3CDTF">2017-04-08T15:01:06Z</dcterms:modified>
</cp:coreProperties>
</file>